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256" r:id="rId2"/>
    <p:sldId id="622" r:id="rId3"/>
    <p:sldId id="556" r:id="rId4"/>
    <p:sldId id="618" r:id="rId5"/>
    <p:sldId id="443" r:id="rId6"/>
    <p:sldId id="616" r:id="rId7"/>
    <p:sldId id="617" r:id="rId8"/>
    <p:sldId id="619" r:id="rId9"/>
    <p:sldId id="598" r:id="rId10"/>
    <p:sldId id="627" r:id="rId11"/>
    <p:sldId id="599" r:id="rId12"/>
    <p:sldId id="600" r:id="rId13"/>
    <p:sldId id="602" r:id="rId14"/>
    <p:sldId id="601" r:id="rId15"/>
    <p:sldId id="620" r:id="rId16"/>
    <p:sldId id="604" r:id="rId17"/>
    <p:sldId id="605" r:id="rId18"/>
    <p:sldId id="606" r:id="rId19"/>
    <p:sldId id="621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90" r:id="rId31"/>
    <p:sldId id="267" r:id="rId32"/>
    <p:sldId id="268" r:id="rId33"/>
    <p:sldId id="269" r:id="rId34"/>
    <p:sldId id="270" r:id="rId35"/>
    <p:sldId id="624" r:id="rId36"/>
    <p:sldId id="271" r:id="rId37"/>
    <p:sldId id="272" r:id="rId38"/>
    <p:sldId id="625" r:id="rId39"/>
    <p:sldId id="273" r:id="rId40"/>
    <p:sldId id="274" r:id="rId41"/>
    <p:sldId id="275" r:id="rId42"/>
    <p:sldId id="276" r:id="rId43"/>
    <p:sldId id="277" r:id="rId44"/>
    <p:sldId id="279" r:id="rId45"/>
    <p:sldId id="278" r:id="rId46"/>
    <p:sldId id="280" r:id="rId47"/>
    <p:sldId id="281" r:id="rId48"/>
    <p:sldId id="282" r:id="rId49"/>
    <p:sldId id="283" r:id="rId50"/>
    <p:sldId id="292" r:id="rId51"/>
    <p:sldId id="284" r:id="rId52"/>
    <p:sldId id="286" r:id="rId53"/>
    <p:sldId id="285" r:id="rId54"/>
    <p:sldId id="287" r:id="rId55"/>
    <p:sldId id="288" r:id="rId56"/>
    <p:sldId id="289" r:id="rId57"/>
    <p:sldId id="291" r:id="rId58"/>
    <p:sldId id="626" r:id="rId59"/>
    <p:sldId id="623" r:id="rId60"/>
  </p:sldIdLst>
  <p:sldSz cx="12192000" cy="6858000"/>
  <p:notesSz cx="6735763" cy="9866313"/>
  <p:defaultTextStyle>
    <a:defPPr>
      <a:defRPr lang="en-N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3F4F8-7F20-C44F-B3C6-73713AB686F9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33565-2F5A-5B44-B87C-2BB19D921E47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99347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33565-2F5A-5B44-B87C-2BB19D921E47}" type="slidenum">
              <a:rPr lang="en-NP" smtClean="0"/>
              <a:t>31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176164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EE53-DD46-6313-C752-B649E41B4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FC741-1EA1-E892-C191-34029663B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44F1C-3F92-47D2-AC94-6073D4E5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EDE7B-70A0-C7F5-0E83-8DA488B2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96A64-5A56-7D05-9B14-355118D3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7546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3A9C-A3E5-9647-18EF-F46F02B2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0921C-0A39-DA65-B49C-0C13F4AB0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195DA-9F0F-6875-1EA0-2806D03D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BF9C4-D01D-E6A1-F0CA-490B760F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45550-68F0-7C49-98E6-8DD3D821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5081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0785-D9C1-D52C-D261-C4C7F3AA1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9D7FD-2C09-6A47-63E5-590E53736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2ACA5-A6AC-7572-75FE-3BEE66D7A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0D790-BB44-289A-C0E1-5E639F62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E1CF2-610C-9FA1-585D-1983E76A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31256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6322-3583-0EF7-B91A-23BB9423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03A06-16CA-DF65-4FD0-9E56777B0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1EFC6-13B2-787D-25A6-8CD757AA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3833C-C2DA-F8B3-422D-660FF318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8804F-8E46-A3F1-3A41-1E885B1E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29564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30FA-C9BF-DBE7-C9B7-2401AC5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30CDE-4121-F8BF-6866-EB87FF29C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3B57-5AF1-0A96-969E-76EC86933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FBA22-2569-961F-35A0-A8DA8602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49F61-8D2A-E006-9607-A095B2F0F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95214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B666-61CA-6033-221B-5028013D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9B4A-199B-CDF9-676F-72F7949EA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D88CC-536A-2580-BFC6-AF963996D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D27E3-93EE-3423-0C6B-50AC2CC4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DF91B-A096-F246-399F-0F846C83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350D5-6110-83D2-9E2A-6589644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83288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9808-853D-6310-72DA-2BC579B4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D5D86-6CC5-2F3C-73AC-A6DFFF66C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07145-4A96-F408-AF13-237096C05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B9B230-BCED-7138-1FC6-8B73377F4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C1BA-5300-1262-7E5D-1FC2A3EE0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C5DC7-F701-E8F9-1B8D-1E0C221D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F0F068-1CAC-527D-1AAD-3E0CA7E3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42C830-4693-1B07-5673-D106F39D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123882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F6D9-A04A-9111-6C61-F1E3239F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3665E-7F72-EEE0-A1CD-1508791D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97F41-71E6-8976-A016-B1B7A52E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54E59-CA82-7494-07D7-AECA4D29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237455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75A1-3509-ABF0-997D-89B408D8A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6C3F3-AC34-1E59-3469-AEAAEBBE4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703FE-9C19-4BB6-B59E-2C0CA6E6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21831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FD84-10A7-5684-F840-2D904DAA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26681-0952-056D-4C97-F3E9E463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ABEFF-1A11-84CD-CD02-71C709EC0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262A7-A5DD-2205-BDE2-6B58360D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2A582-06D1-CFDB-E10F-1E57BA9E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ED644-BE7C-9FC8-5BF4-A5F45006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661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D0C49-0A20-7018-696F-06C7C2F5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CB8E2-6A44-56AA-9443-03B5155FF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B277F-69CF-B9A3-7F6A-2FFF163FD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C7FAC-A239-115C-EF03-2BB0BB65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7C5C0-5905-83E2-8A81-16897949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BCAB7-05B3-8B8C-597B-C77DD38F4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89023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7F851-BA83-FC80-99FA-69728EAAF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A4CED-0BE8-4409-4FE9-0AF40A352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28CF-D474-3EDC-F1CA-FDF8EAD93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062F-5A00-B741-9DC1-D305DAA371E6}" type="datetimeFigureOut">
              <a:rPr lang="en-NP" smtClean="0"/>
              <a:t>03/16/2023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AD0D3-6B7C-1125-7DFD-2A66BAA0E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14EE6-DD03-C51F-5C29-15A30957C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4FFA4-F138-EA40-AAD5-836B38345CAB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85091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5BF6-1CA9-2CA5-8544-CC467DAA5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943" y="0"/>
            <a:ext cx="11523945" cy="2387600"/>
          </a:xfrm>
        </p:spPr>
        <p:txBody>
          <a:bodyPr>
            <a:normAutofit/>
          </a:bodyPr>
          <a:lstStyle/>
          <a:p>
            <a:r>
              <a:rPr lang="en-NP" sz="3600" dirty="0">
                <a:solidFill>
                  <a:srgbClr val="0070C0"/>
                </a:solidFill>
                <a:latin typeface="Kalimati" pitchFamily="2" charset="0"/>
                <a:cs typeface="Kalimati" pitchFamily="2" charset="0"/>
              </a:rPr>
              <a:t>गण्डकी प्रदेशमा दिगो विकास लक्ष्य कार्य</a:t>
            </a:r>
            <a:r>
              <a:rPr lang="ne-NP" sz="3600" dirty="0">
                <a:solidFill>
                  <a:srgbClr val="0070C0"/>
                </a:solidFill>
                <a:latin typeface="Kalimati" pitchFamily="2" charset="0"/>
                <a:cs typeface="Kalimati" pitchFamily="2" charset="0"/>
              </a:rPr>
              <a:t>ा</a:t>
            </a:r>
            <a:r>
              <a:rPr lang="en-NP" sz="3600" dirty="0">
                <a:solidFill>
                  <a:srgbClr val="0070C0"/>
                </a:solidFill>
                <a:latin typeface="Kalimati" pitchFamily="2" charset="0"/>
                <a:cs typeface="Kalimati" pitchFamily="2" charset="0"/>
              </a:rPr>
              <a:t>न्वयनको अ</a:t>
            </a:r>
            <a:r>
              <a:rPr lang="ne-NP" sz="3600" dirty="0">
                <a:solidFill>
                  <a:srgbClr val="0070C0"/>
                </a:solidFill>
                <a:latin typeface="Kalimati" pitchFamily="2" charset="0"/>
                <a:cs typeface="Kalimati" pitchFamily="2" charset="0"/>
              </a:rPr>
              <a:t>व</a:t>
            </a:r>
            <a:r>
              <a:rPr lang="en-NP" sz="3600" dirty="0">
                <a:solidFill>
                  <a:srgbClr val="0070C0"/>
                </a:solidFill>
                <a:latin typeface="Kalimati" pitchFamily="2" charset="0"/>
                <a:cs typeface="Kalimati" pitchFamily="2" charset="0"/>
              </a:rPr>
              <a:t>स्था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DD75D-A38B-2CC6-6914-18EFA6486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34" y="2387600"/>
            <a:ext cx="11711836" cy="3975622"/>
          </a:xfrm>
        </p:spPr>
        <p:txBody>
          <a:bodyPr/>
          <a:lstStyle/>
          <a:p>
            <a:r>
              <a:rPr lang="en-NP" sz="3600" dirty="0">
                <a:latin typeface="Kalimati" pitchFamily="2" charset="0"/>
                <a:cs typeface="Kalimati" pitchFamily="2" charset="0"/>
              </a:rPr>
              <a:t>गण्डकी प्रदेश </a:t>
            </a:r>
          </a:p>
          <a:p>
            <a:r>
              <a:rPr lang="en-NP" sz="3600" dirty="0">
                <a:latin typeface="Kalimati" pitchFamily="2" charset="0"/>
                <a:cs typeface="Kalimati" pitchFamily="2" charset="0"/>
              </a:rPr>
              <a:t>दिगो विकास लक्ष्य निर्देशक समितिको बैठक </a:t>
            </a:r>
          </a:p>
          <a:p>
            <a:r>
              <a:rPr lang="en-US" sz="3600" dirty="0">
                <a:solidFill>
                  <a:srgbClr val="000000"/>
                </a:solidFill>
                <a:latin typeface="Kalimati" pitchFamily="2" charset="0"/>
                <a:cs typeface="Kalimati" pitchFamily="2" charset="0"/>
              </a:rPr>
              <a:t>1 </a:t>
            </a:r>
            <a:r>
              <a:rPr lang="ne-NP" sz="3600" dirty="0">
                <a:solidFill>
                  <a:srgbClr val="000000"/>
                </a:solidFill>
                <a:latin typeface="Kalimati" pitchFamily="2" charset="0"/>
                <a:cs typeface="Kalimati" pitchFamily="2" charset="0"/>
              </a:rPr>
              <a:t>चैत्र </a:t>
            </a:r>
            <a:r>
              <a:rPr lang="en-NP" sz="3600" dirty="0">
                <a:latin typeface="Kalimati" pitchFamily="2" charset="0"/>
                <a:cs typeface="Kalimati" pitchFamily="2" charset="0"/>
              </a:rPr>
              <a:t>२०७९</a:t>
            </a:r>
          </a:p>
          <a:p>
            <a:r>
              <a:rPr lang="en-NP" sz="3600" dirty="0">
                <a:latin typeface="Kalimati" pitchFamily="2" charset="0"/>
                <a:cs typeface="Kalimati" pitchFamily="2" charset="0"/>
              </a:rPr>
              <a:t>डा. गिरिधारी शर्मा पौडेल </a:t>
            </a:r>
          </a:p>
          <a:p>
            <a:r>
              <a:rPr lang="en-NP" sz="3600" dirty="0">
                <a:latin typeface="Kalimati" pitchFamily="2" charset="0"/>
                <a:cs typeface="Kalimati" pitchFamily="2" charset="0"/>
              </a:rPr>
              <a:t>उपाध्यक्ष प्रदेश नीति तथा योजना आयोग</a:t>
            </a:r>
          </a:p>
          <a:p>
            <a:r>
              <a:rPr lang="en-NP" sz="3600" dirty="0">
                <a:latin typeface="Kalimati" pitchFamily="2" charset="0"/>
                <a:cs typeface="Kalimati" pitchFamily="2" charset="0"/>
              </a:rPr>
              <a:t>पोखरा</a:t>
            </a:r>
            <a:r>
              <a:rPr lang="en-US" sz="3600" dirty="0">
                <a:latin typeface="Kalimati" pitchFamily="2" charset="0"/>
                <a:cs typeface="Kalimati" pitchFamily="2" charset="0"/>
              </a:rPr>
              <a:t>,</a:t>
            </a:r>
            <a:r>
              <a:rPr lang="en-NP" sz="3600" dirty="0">
                <a:latin typeface="Kalimati" pitchFamily="2" charset="0"/>
                <a:cs typeface="Kalimati" pitchFamily="2" charset="0"/>
              </a:rPr>
              <a:t> नेपाल  </a:t>
            </a:r>
          </a:p>
          <a:p>
            <a:endParaRPr lang="en-NP" dirty="0"/>
          </a:p>
        </p:txBody>
      </p:sp>
    </p:spTree>
    <p:extLst>
      <p:ext uri="{BB962C8B-B14F-4D97-AF65-F5344CB8AC3E}">
        <p14:creationId xmlns:p14="http://schemas.microsoft.com/office/powerpoint/2010/main" val="10655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9BF-0000-459F-A5E0-DC252283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92000" cy="491844"/>
          </a:xfrm>
        </p:spPr>
        <p:txBody>
          <a:bodyPr>
            <a:noAutofit/>
          </a:bodyPr>
          <a:lstStyle/>
          <a:p>
            <a:pPr algn="ctr"/>
            <a:r>
              <a:rPr lang="ne-NP" sz="3200" b="1" dirty="0">
                <a:solidFill>
                  <a:srgbClr val="002060"/>
                </a:solidFill>
                <a:cs typeface="Kalimati" panose="00000400000000000000" pitchFamily="2"/>
              </a:rPr>
              <a:t>नेपालमा दिगो विकास लक्ष्य कार्यान्वयनको विकास क्रम</a:t>
            </a:r>
            <a:endParaRPr lang="en-US" sz="32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0F76-F524-4414-8EEC-4828D00E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6482"/>
            <a:ext cx="12191999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सन् २०१७ मा दिगो विकास लक्ष्यहरु वर्तमान अवस्था र भावी मार्गचित्र</a:t>
            </a:r>
            <a:r>
              <a:rPr lang="en-US" sz="3200" dirty="0">
                <a:cs typeface="Kalimati" panose="00000400000000000000" pitchFamily="2"/>
              </a:rPr>
              <a:t>: </a:t>
            </a:r>
            <a:r>
              <a:rPr lang="ne-NP" sz="3200" dirty="0">
                <a:cs typeface="Kalimati" panose="00000400000000000000" pitchFamily="2"/>
              </a:rPr>
              <a:t>२०१६</a:t>
            </a:r>
            <a:r>
              <a:rPr lang="en-US" sz="3200" dirty="0">
                <a:cs typeface="Kalimati" panose="00000400000000000000" pitchFamily="2"/>
              </a:rPr>
              <a:t>-</a:t>
            </a:r>
            <a:r>
              <a:rPr lang="ne-NP" sz="3200" dirty="0">
                <a:cs typeface="Kalimati" panose="00000400000000000000" pitchFamily="2"/>
              </a:rPr>
              <a:t>२०३० प्रकाशन । </a:t>
            </a:r>
          </a:p>
          <a:p>
            <a:pPr algn="just"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सन् २०१७ मा पहिलो पटक र सन् २०२० मा दोस्रो पटक दिगो विकास लक्ष्य स्वेच्छिक पुनरावलोकन प्रतिवेदन तयार गरी संयुक्त राष्ट्र संघको उच्च स्तरीय राजनीतिक फोरममा पेश। 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122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9BF-0000-459F-A5E0-DC252283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92000" cy="571500"/>
          </a:xfrm>
        </p:spPr>
        <p:txBody>
          <a:bodyPr>
            <a:noAutofit/>
          </a:bodyPr>
          <a:lstStyle/>
          <a:p>
            <a:pPr algn="ctr"/>
            <a:r>
              <a:rPr lang="ne-NP" sz="2800" b="1" dirty="0">
                <a:solidFill>
                  <a:srgbClr val="002060"/>
                </a:solidFill>
                <a:cs typeface="Kalimati" panose="00000400000000000000" pitchFamily="2"/>
              </a:rPr>
              <a:t>नेपालमा दिगो विकास लक्ष्य कार्यान्वयनको विकास क्रम</a:t>
            </a:r>
            <a:endParaRPr lang="en-US" sz="28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0F76-F524-4414-8EEC-4828D00E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73" y="846138"/>
            <a:ext cx="11822654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सन् २०१७ मा नेपाल सरकार</a:t>
            </a:r>
            <a:r>
              <a:rPr lang="en-US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 विकास साझेदार संस्था र स्वतन्त्र मूल्याङ्कन संस्थाहरुको एकिकृत पञ्चबर्षिय दिगो विकास लक्ष्य अनुगमन तथा मूल्याङ्कन कार्ययोजना तयारी र कार्यान्वयन 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dirty="0">
                <a:cs typeface="Kalimati" panose="00000400000000000000" pitchFamily="2"/>
              </a:rPr>
              <a:t>सन् २०१७ मा </a:t>
            </a:r>
            <a:r>
              <a:rPr lang="ne-NP" b="0" i="0" dirty="0">
                <a:solidFill>
                  <a:srgbClr val="444444"/>
                </a:solidFill>
                <a:effectLst/>
                <a:latin typeface="Mukta"/>
                <a:cs typeface="Kalimati" panose="00000400000000000000" pitchFamily="2"/>
              </a:rPr>
              <a:t>दिगो विकास लक्ष्यको आवश्यकता पहिचान, लागत अनुमान तथा वित्तीय रणनीति</a:t>
            </a:r>
            <a:r>
              <a:rPr lang="en-US" b="0" i="0" dirty="0">
                <a:solidFill>
                  <a:srgbClr val="444444"/>
                </a:solidFill>
                <a:effectLst/>
                <a:latin typeface="Mukta"/>
                <a:cs typeface="Kalimati" panose="00000400000000000000" pitchFamily="2"/>
              </a:rPr>
              <a:t> </a:t>
            </a:r>
            <a:r>
              <a:rPr lang="ne-NP" b="0" i="0" dirty="0">
                <a:solidFill>
                  <a:srgbClr val="444444"/>
                </a:solidFill>
                <a:effectLst/>
                <a:latin typeface="Mukta"/>
                <a:cs typeface="Kalimati" panose="00000400000000000000" pitchFamily="2"/>
              </a:rPr>
              <a:t>प्रकाशन। दिगो विकास लक्ष्य कार्यान्वयन गर्न नेपाललाई वार्षिक रु २० खर्ब २५ अर्ब लाग्ने प्रक्षेपण।</a:t>
            </a:r>
          </a:p>
          <a:p>
            <a:pPr algn="just"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सन् २०१८ र २०१९ मा सातै प्रदेशका दिगो विकास लक्ष्य आधार तथ्याङ्क प्रतिवेदन प्रकाशन।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6709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9BF-0000-459F-A5E0-DC252283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92000" cy="411162"/>
          </a:xfrm>
        </p:spPr>
        <p:txBody>
          <a:bodyPr>
            <a:noAutofit/>
          </a:bodyPr>
          <a:lstStyle/>
          <a:p>
            <a:pPr algn="ctr"/>
            <a:r>
              <a:rPr lang="ne-NP" sz="2800" b="1" dirty="0">
                <a:solidFill>
                  <a:srgbClr val="002060"/>
                </a:solidFill>
                <a:cs typeface="Kalimati" panose="00000400000000000000" pitchFamily="2"/>
              </a:rPr>
              <a:t>नेपालमा दिगो विकास लक्ष्य कार्यान्वयनको विकास क्रम</a:t>
            </a:r>
            <a:endParaRPr lang="en-US" sz="28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0F76-F524-4414-8EEC-4828D00E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070975" cy="6172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सन् २०२० मा दिगो विकास लक्ष्य स्थानीयकरण स्रोत पुस्तिका प्रकाशन।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सन् २०२० मा दिगो विकास लक्ष्यको सन् २०१६ देखि २०१९ सम्मको प्रगति समीक्षा प्रतिवेदन प्रकाशन। </a:t>
            </a:r>
            <a:endParaRPr lang="en-US" sz="32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सन् २०२२ मा १४ स्थानीय तहका दिगो विकास लक्ष्यमैत्री मध्यमकालीन खर्च संरचना तयार।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सन् २०२२ मा ५ प्रदेशका दिगो विकासमैत्री मध्यमकालीन खर्च संरचना तयार।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663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9BF-0000-459F-A5E0-DC252283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1191"/>
            <a:ext cx="12192000" cy="411162"/>
          </a:xfrm>
        </p:spPr>
        <p:txBody>
          <a:bodyPr>
            <a:noAutofit/>
          </a:bodyPr>
          <a:lstStyle/>
          <a:p>
            <a:pPr algn="ctr"/>
            <a:r>
              <a:rPr lang="ne-NP" sz="2800" b="1" dirty="0">
                <a:solidFill>
                  <a:srgbClr val="002060"/>
                </a:solidFill>
                <a:cs typeface="Kalimati" panose="00000400000000000000" pitchFamily="2"/>
              </a:rPr>
              <a:t>नेपालमा दिगो विकास लक्ष्य कार्यान्वयनको विकास क्रम</a:t>
            </a:r>
            <a:endParaRPr lang="en-US" sz="28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0F76-F524-4414-8EEC-4828D00E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5" y="897078"/>
            <a:ext cx="12070975" cy="582727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सन् २०२२ मा स्थानीय तहको दिगो विकास लक्ष्यमैत्री मध्यमकालीन खर्च संरचना तयार गर्न सहयोगी</a:t>
            </a:r>
            <a:r>
              <a:rPr lang="en-US" sz="3200" dirty="0">
                <a:cs typeface="Kalimati" panose="00000400000000000000" pitchFamily="2"/>
              </a:rPr>
              <a:t> </a:t>
            </a:r>
            <a:r>
              <a:rPr lang="ne-NP" sz="3200" dirty="0">
                <a:cs typeface="Kalimati" panose="00000400000000000000" pitchFamily="2"/>
              </a:rPr>
              <a:t> स्रोत</a:t>
            </a:r>
            <a:r>
              <a:rPr lang="en-US" sz="3200" dirty="0">
                <a:cs typeface="Kalimati" panose="00000400000000000000" pitchFamily="2"/>
              </a:rPr>
              <a:t> </a:t>
            </a:r>
            <a:r>
              <a:rPr lang="ne-NP" sz="3200" dirty="0">
                <a:cs typeface="Kalimati" panose="00000400000000000000" pitchFamily="2"/>
              </a:rPr>
              <a:t>पुस्तिका तयार ।  </a:t>
            </a:r>
            <a:endParaRPr lang="en-US" sz="32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सन् २०२२ मा स्थानीय तहको बजेट तथा कार्यक्रममा दिगो विकास लक्ष्यको साङ्‍केतीकरण स्रोत पुस्तिका तयार ।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सात प्रदेशका दिगो विकास लक्ष्य बजेट साङ्‍केतीकरण स्रोत पुस्तिका निर्माण।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ne-NP" sz="3200" dirty="0">
                <a:cs typeface="Kalimati" panose="00000400000000000000" pitchFamily="2"/>
              </a:rPr>
              <a:t>१४ स्थानीय तहका दिगो विकास लक्ष्य स्वेच्छिक पुनरावलोकन प्रतिवेदन निर्माण। 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09946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9BF-0000-459F-A5E0-DC252283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92000" cy="411162"/>
          </a:xfrm>
        </p:spPr>
        <p:txBody>
          <a:bodyPr>
            <a:noAutofit/>
          </a:bodyPr>
          <a:lstStyle/>
          <a:p>
            <a:pPr algn="ctr"/>
            <a:r>
              <a:rPr lang="ne-NP" sz="2800" b="1" dirty="0">
                <a:solidFill>
                  <a:srgbClr val="002060"/>
                </a:solidFill>
                <a:cs typeface="Kalimati" panose="00000400000000000000" pitchFamily="2"/>
              </a:rPr>
              <a:t>नेपालमा दिगो विकास लक्ष्यका बन्दै गरेका दस्तावेजहरु </a:t>
            </a:r>
            <a:endParaRPr lang="en-US" sz="28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0F76-F524-4414-8EEC-4828D00E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24" y="590644"/>
            <a:ext cx="12070975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सन् २०२२ मा </a:t>
            </a:r>
            <a:r>
              <a:rPr lang="en-US" sz="3200" dirty="0">
                <a:cs typeface="Kalimati" panose="00000400000000000000" pitchFamily="2"/>
              </a:rPr>
              <a:t>No one is left behind (NOLB) </a:t>
            </a:r>
            <a:r>
              <a:rPr lang="ne-NP" sz="3200" dirty="0">
                <a:cs typeface="Kalimati" panose="00000400000000000000" pitchFamily="2"/>
              </a:rPr>
              <a:t>रणनीति तयार </a:t>
            </a:r>
            <a:r>
              <a:rPr lang="en-US" sz="3200" dirty="0">
                <a:cs typeface="Kalimati" panose="00000400000000000000" pitchFamily="2"/>
              </a:rPr>
              <a:t>(</a:t>
            </a:r>
            <a:r>
              <a:rPr lang="ne-NP" sz="3200" dirty="0">
                <a:cs typeface="Kalimati" panose="00000400000000000000" pitchFamily="2"/>
              </a:rPr>
              <a:t>मस्यौदा</a:t>
            </a:r>
            <a:r>
              <a:rPr lang="en-US" sz="3200" dirty="0">
                <a:cs typeface="Kalimati" panose="00000400000000000000" pitchFamily="2"/>
              </a:rPr>
              <a:t>)</a:t>
            </a:r>
            <a:r>
              <a:rPr lang="ne-NP" sz="3200" dirty="0">
                <a:cs typeface="Kalimati" panose="00000400000000000000" pitchFamily="2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संघीय मन्त्रालय तथा निकायहरुको लागि दिगो विकास लक्ष्य बजेट कोडिङ स्रोत पुस्तिका </a:t>
            </a:r>
            <a:r>
              <a:rPr lang="en-US" sz="3200" dirty="0">
                <a:cs typeface="Kalimati" panose="00000400000000000000" pitchFamily="2"/>
              </a:rPr>
              <a:t>(</a:t>
            </a:r>
            <a:r>
              <a:rPr lang="ne-NP" sz="3200" dirty="0">
                <a:cs typeface="Kalimati" panose="00000400000000000000" pitchFamily="2"/>
              </a:rPr>
              <a:t>मस्यौदा</a:t>
            </a:r>
            <a:r>
              <a:rPr lang="en-US" sz="3200" dirty="0">
                <a:cs typeface="Kalimati" panose="00000400000000000000" pitchFamily="2"/>
              </a:rPr>
              <a:t>)</a:t>
            </a:r>
            <a:r>
              <a:rPr lang="ne-NP" sz="3200" dirty="0">
                <a:cs typeface="Kalimati" panose="00000400000000000000" pitchFamily="2"/>
              </a:rPr>
              <a:t>।</a:t>
            </a:r>
            <a:endParaRPr lang="en-US" sz="3200" dirty="0">
              <a:cs typeface="Kalimati" panose="00000400000000000000" pitchFamily="2"/>
            </a:endParaRPr>
          </a:p>
          <a:p>
            <a:pPr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दिगो विकास लक्ष्यका सूचकहरुको पुनरावलोकन प्रतिवेदन </a:t>
            </a:r>
            <a:r>
              <a:rPr lang="en-US" sz="3200" dirty="0">
                <a:cs typeface="Kalimati" panose="00000400000000000000" pitchFamily="2"/>
              </a:rPr>
              <a:t>(</a:t>
            </a:r>
            <a:r>
              <a:rPr lang="ne-NP" sz="3200" dirty="0">
                <a:cs typeface="Kalimati" panose="00000400000000000000" pitchFamily="2"/>
              </a:rPr>
              <a:t>मस्यौदा</a:t>
            </a:r>
            <a:r>
              <a:rPr lang="en-US" sz="3200" dirty="0">
                <a:cs typeface="Kalimati" panose="00000400000000000000" pitchFamily="2"/>
              </a:rPr>
              <a:t>)</a:t>
            </a:r>
            <a:r>
              <a:rPr lang="ne-NP" sz="3200" dirty="0">
                <a:cs typeface="Kalimati" panose="00000400000000000000" pitchFamily="2"/>
              </a:rPr>
              <a:t>।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79266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0FDE9-06F5-FF23-ABBF-F109D0CE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नेपालमा दिगो विकास लक्ष्य सम्बन्धी संगठन संरचना </a:t>
            </a:r>
          </a:p>
        </p:txBody>
      </p:sp>
    </p:spTree>
    <p:extLst>
      <p:ext uri="{BB962C8B-B14F-4D97-AF65-F5344CB8AC3E}">
        <p14:creationId xmlns:p14="http://schemas.microsoft.com/office/powerpoint/2010/main" val="3176368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981E8-D0BE-4C20-8F7C-2B4B6114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8" y="365126"/>
            <a:ext cx="11887200" cy="710640"/>
          </a:xfrm>
        </p:spPr>
        <p:txBody>
          <a:bodyPr>
            <a:normAutofit/>
          </a:bodyPr>
          <a:lstStyle/>
          <a:p>
            <a:pPr algn="ctr"/>
            <a:r>
              <a:rPr lang="ne-NP" sz="3200" b="1" dirty="0">
                <a:solidFill>
                  <a:srgbClr val="002060"/>
                </a:solidFill>
                <a:cs typeface="Kalimati" panose="00000400000000000000" pitchFamily="2"/>
              </a:rPr>
              <a:t>दिगो विकास लक्ष्य कार्यान्वयन गर्न संगठन संरचना</a:t>
            </a:r>
            <a:endParaRPr lang="en-US" sz="32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5C4EA-58B6-4A94-B187-073B1D4B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18" y="1114984"/>
            <a:ext cx="11887200" cy="527174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e-NP" sz="3200" b="1" dirty="0">
                <a:cs typeface="Kalimati" panose="00000400000000000000" pitchFamily="2"/>
              </a:rPr>
              <a:t>क</a:t>
            </a:r>
            <a:r>
              <a:rPr lang="en-US" sz="3200" b="1" dirty="0">
                <a:cs typeface="Kalimati" panose="00000400000000000000" pitchFamily="2"/>
              </a:rPr>
              <a:t>.</a:t>
            </a:r>
            <a:r>
              <a:rPr lang="ne-NP" sz="3200" b="1" dirty="0">
                <a:cs typeface="Kalimati" panose="00000400000000000000" pitchFamily="2"/>
              </a:rPr>
              <a:t> संघीय तहमा </a:t>
            </a:r>
          </a:p>
          <a:p>
            <a:pPr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सम्माननीय प्रधानमन्त्रीको अध्यक्षतामा निर्देशक समितिको गठन ।</a:t>
            </a:r>
          </a:p>
          <a:p>
            <a:pPr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राष्ट्रिय योजना आयोगका उपाध्यक्षको संयोजकत्वमा दिगो विकास लक्ष्य समन्वय समिति गठन । </a:t>
            </a:r>
          </a:p>
          <a:p>
            <a:pPr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राष्ट्रिय योजना आयोगका सदस्यहरुको संयोजकत्वमा विषयगत दिगो विकास लक्ष्य अनुगमन तथा मूल्याङ्कन समिति गठन </a:t>
            </a:r>
            <a:r>
              <a:rPr lang="ne-NP" sz="3200" dirty="0"/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5537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981E8-D0BE-4C20-8F7C-2B4B6114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8" y="365126"/>
            <a:ext cx="11887200" cy="710640"/>
          </a:xfrm>
        </p:spPr>
        <p:txBody>
          <a:bodyPr>
            <a:normAutofit/>
          </a:bodyPr>
          <a:lstStyle/>
          <a:p>
            <a:pPr algn="ctr"/>
            <a:r>
              <a:rPr lang="ne-NP" sz="3200" b="1" dirty="0">
                <a:solidFill>
                  <a:srgbClr val="002060"/>
                </a:solidFill>
                <a:cs typeface="Kalimati" panose="00000400000000000000" pitchFamily="2"/>
              </a:rPr>
              <a:t>दिगो विकास लक्ष्य कार्यान्वयन गर्न संगठन संरचना</a:t>
            </a:r>
            <a:endParaRPr lang="en-US" sz="32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5C4EA-58B6-4A94-B187-073B1D4B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18" y="1114985"/>
            <a:ext cx="11887200" cy="522954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e-NP" sz="3200" b="1" dirty="0">
                <a:cs typeface="Kalimati" panose="00000400000000000000" pitchFamily="2"/>
              </a:rPr>
              <a:t>ख</a:t>
            </a:r>
            <a:r>
              <a:rPr lang="en-US" sz="3200" b="1" dirty="0">
                <a:cs typeface="Kalimati" panose="00000400000000000000" pitchFamily="2"/>
              </a:rPr>
              <a:t>.</a:t>
            </a:r>
            <a:r>
              <a:rPr lang="ne-NP" sz="3200" b="1" dirty="0">
                <a:cs typeface="Kalimati" panose="00000400000000000000" pitchFamily="2"/>
              </a:rPr>
              <a:t> प्रदेश तहमा </a:t>
            </a:r>
          </a:p>
          <a:p>
            <a:pPr algn="just"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 माननीय मुख्यमन्त्रीको अध्यक्षतामा दिविल निर्देशक समितिको गठन। </a:t>
            </a:r>
          </a:p>
          <a:p>
            <a:pPr algn="just"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 प्रदेश योजना आयोगका उपाध्यक्षको संयोजकत्वमा दिगो विकास लक्ष्य समन्वय समिति गठन । </a:t>
            </a:r>
          </a:p>
          <a:p>
            <a:pPr algn="just"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 प्रदेश योजना आयोगका सदस्यहरुको संयोजकत्वमा विषयगत दिगो विकास लक्ष्य अनुगमन तथा मूल्याङ्कन समिति गठन</a:t>
            </a:r>
            <a:r>
              <a:rPr lang="ne-NP" sz="3200" dirty="0"/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8605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981E8-D0BE-4C20-8F7C-2B4B6114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8" y="149973"/>
            <a:ext cx="11887200" cy="710640"/>
          </a:xfrm>
        </p:spPr>
        <p:txBody>
          <a:bodyPr>
            <a:normAutofit/>
          </a:bodyPr>
          <a:lstStyle/>
          <a:p>
            <a:pPr algn="ctr"/>
            <a:r>
              <a:rPr lang="ne-NP" sz="3200" b="1" dirty="0">
                <a:solidFill>
                  <a:srgbClr val="002060"/>
                </a:solidFill>
                <a:cs typeface="Kalimati" panose="00000400000000000000" pitchFamily="2"/>
              </a:rPr>
              <a:t>दिगो विकास लक्ष्य कार्यान्वयन गर्न संगठन संरचना</a:t>
            </a:r>
            <a:endParaRPr lang="en-US" sz="32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5C4EA-58B6-4A94-B187-073B1D4B1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82" y="860613"/>
            <a:ext cx="11887200" cy="584741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ne-NP" b="1" dirty="0">
                <a:cs typeface="Kalimati" panose="00000400000000000000" pitchFamily="2"/>
              </a:rPr>
              <a:t>ग</a:t>
            </a:r>
            <a:r>
              <a:rPr lang="en-US" b="1" dirty="0">
                <a:cs typeface="Kalimati" panose="00000400000000000000" pitchFamily="2"/>
              </a:rPr>
              <a:t>.</a:t>
            </a:r>
            <a:r>
              <a:rPr lang="ne-NP" b="1" dirty="0">
                <a:cs typeface="Kalimati" panose="00000400000000000000" pitchFamily="2"/>
              </a:rPr>
              <a:t> स्थानीय तहमा तपसिल बमोजिमको सात सदस्यीय दिगो विकास लक्ष्य कार्यान्वयन तथा अनुगमन समिति गठन गर्ने व्यवस्था छ।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e-NP" dirty="0">
                <a:cs typeface="Kalimati" panose="00000400000000000000" pitchFamily="2"/>
              </a:rPr>
              <a:t>१</a:t>
            </a:r>
            <a:r>
              <a:rPr lang="en-US" b="1" dirty="0">
                <a:cs typeface="Kalimati" panose="00000400000000000000" pitchFamily="2"/>
              </a:rPr>
              <a:t>.  </a:t>
            </a:r>
            <a:r>
              <a:rPr lang="ne-NP" dirty="0">
                <a:cs typeface="Kalimati" panose="00000400000000000000" pitchFamily="2"/>
              </a:rPr>
              <a:t>प्रमुख</a:t>
            </a:r>
            <a:r>
              <a:rPr lang="en-US" dirty="0">
                <a:cs typeface="Kalimati" panose="00000400000000000000" pitchFamily="2"/>
              </a:rPr>
              <a:t>/</a:t>
            </a:r>
            <a:r>
              <a:rPr lang="ne-NP" dirty="0">
                <a:cs typeface="Kalimati" panose="00000400000000000000" pitchFamily="2"/>
              </a:rPr>
              <a:t>अध्यक्ष									  संयोजक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e-NP" dirty="0">
                <a:cs typeface="Kalimati" panose="00000400000000000000" pitchFamily="2"/>
              </a:rPr>
              <a:t>२</a:t>
            </a:r>
            <a:r>
              <a:rPr lang="en-US" dirty="0">
                <a:cs typeface="Kalimati" panose="00000400000000000000" pitchFamily="2"/>
              </a:rPr>
              <a:t>.</a:t>
            </a:r>
            <a:r>
              <a:rPr lang="ne-NP" dirty="0">
                <a:cs typeface="Kalimati" panose="00000400000000000000" pitchFamily="2"/>
              </a:rPr>
              <a:t> उप</a:t>
            </a:r>
            <a:r>
              <a:rPr lang="en-US" dirty="0">
                <a:cs typeface="Kalimati" panose="00000400000000000000" pitchFamily="2"/>
              </a:rPr>
              <a:t>-</a:t>
            </a:r>
            <a:r>
              <a:rPr lang="ne-NP" dirty="0">
                <a:cs typeface="Kalimati" panose="00000400000000000000" pitchFamily="2"/>
              </a:rPr>
              <a:t>प्रमुख</a:t>
            </a:r>
            <a:r>
              <a:rPr lang="en-US" dirty="0">
                <a:cs typeface="Kalimati" panose="00000400000000000000" pitchFamily="2"/>
              </a:rPr>
              <a:t>/</a:t>
            </a:r>
            <a:r>
              <a:rPr lang="ne-NP" dirty="0">
                <a:cs typeface="Kalimati" panose="00000400000000000000" pitchFamily="2"/>
              </a:rPr>
              <a:t>उपाध्यक्ष 							    उप</a:t>
            </a:r>
            <a:r>
              <a:rPr lang="en-US" dirty="0">
                <a:cs typeface="Kalimati" panose="00000400000000000000" pitchFamily="2"/>
              </a:rPr>
              <a:t>-</a:t>
            </a:r>
            <a:r>
              <a:rPr lang="ne-NP" dirty="0">
                <a:cs typeface="Kalimati" panose="00000400000000000000" pitchFamily="2"/>
              </a:rPr>
              <a:t>संयोजक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e-NP" dirty="0">
                <a:cs typeface="Kalimati" panose="00000400000000000000" pitchFamily="2"/>
              </a:rPr>
              <a:t>३</a:t>
            </a:r>
            <a:r>
              <a:rPr lang="en-US" dirty="0">
                <a:cs typeface="Kalimati" panose="00000400000000000000" pitchFamily="2"/>
              </a:rPr>
              <a:t>.  </a:t>
            </a:r>
            <a:r>
              <a:rPr lang="ne-NP" dirty="0">
                <a:cs typeface="Kalimati" panose="00000400000000000000" pitchFamily="2"/>
              </a:rPr>
              <a:t>प्रमुख प्रशासकीय अधिकृत							   सदस्य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ne-NP" dirty="0">
                <a:cs typeface="Kalimati" panose="00000400000000000000" pitchFamily="2"/>
              </a:rPr>
              <a:t>४</a:t>
            </a:r>
            <a:r>
              <a:rPr lang="en-US" dirty="0">
                <a:cs typeface="Kalimati" panose="00000400000000000000" pitchFamily="2"/>
              </a:rPr>
              <a:t>.</a:t>
            </a:r>
            <a:r>
              <a:rPr lang="ne-NP" dirty="0">
                <a:cs typeface="Kalimati" panose="00000400000000000000" pitchFamily="2"/>
              </a:rPr>
              <a:t> प्रमुख वा अध्यक्षले मनोनीत गरेको निजि क्षेत्र र नागरिक समाजका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ne-NP" dirty="0">
                <a:cs typeface="Kalimati" panose="00000400000000000000" pitchFamily="2"/>
              </a:rPr>
              <a:t>  तीन जना प्रतिनिधि </a:t>
            </a:r>
            <a:r>
              <a:rPr lang="en-US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कम्तिमा १ महिला अनिवार्य</a:t>
            </a:r>
            <a:r>
              <a:rPr lang="en-US" dirty="0">
                <a:cs typeface="Kalimati" panose="00000400000000000000" pitchFamily="2"/>
              </a:rPr>
              <a:t>)</a:t>
            </a:r>
            <a:r>
              <a:rPr lang="ne-NP" dirty="0">
                <a:cs typeface="Kalimati" panose="00000400000000000000" pitchFamily="2"/>
              </a:rPr>
              <a:t> 			  	   सदस्य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e-NP" dirty="0">
                <a:cs typeface="Kalimati" panose="00000400000000000000" pitchFamily="2"/>
              </a:rPr>
              <a:t>५</a:t>
            </a:r>
            <a:r>
              <a:rPr lang="en-US" dirty="0">
                <a:cs typeface="Kalimati" panose="00000400000000000000" pitchFamily="2"/>
              </a:rPr>
              <a:t>.</a:t>
            </a:r>
            <a:r>
              <a:rPr lang="ne-NP" dirty="0">
                <a:cs typeface="Kalimati" panose="00000400000000000000" pitchFamily="2"/>
              </a:rPr>
              <a:t> योजना हेर्ने महाशाखा </a:t>
            </a:r>
            <a:r>
              <a:rPr lang="en-US" dirty="0">
                <a:cs typeface="Kalimati" panose="00000400000000000000" pitchFamily="2"/>
              </a:rPr>
              <a:t>/</a:t>
            </a:r>
            <a:r>
              <a:rPr lang="ne-NP" dirty="0">
                <a:cs typeface="Kalimati" panose="00000400000000000000" pitchFamily="2"/>
              </a:rPr>
              <a:t> शाखा प्रमुख</a:t>
            </a:r>
            <a:r>
              <a:rPr lang="en-US" dirty="0">
                <a:cs typeface="Kalimati" panose="00000400000000000000" pitchFamily="2"/>
              </a:rPr>
              <a:t>				</a:t>
            </a:r>
            <a:r>
              <a:rPr lang="ne-NP" dirty="0">
                <a:cs typeface="Kalimati" panose="00000400000000000000" pitchFamily="2"/>
              </a:rPr>
              <a:t>    सदस्य-सचिव  </a:t>
            </a:r>
          </a:p>
          <a:p>
            <a:pPr marL="0" indent="0">
              <a:lnSpc>
                <a:spcPct val="150000"/>
              </a:lnSpc>
              <a:buNone/>
            </a:pPr>
            <a:endParaRPr lang="ne-NP" b="1" dirty="0">
              <a:cs typeface="Kalimati" panose="00000400000000000000" pitchFamily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e-NP" sz="3200" b="1" dirty="0">
                <a:cs typeface="Kalimati" panose="00000400000000000000" pitchFamily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2070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495EF-B596-2A87-2584-35A180E7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नेपालमा दिगो विकास लक्ष्य </a:t>
            </a:r>
            <a:r>
              <a:rPr lang="ne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कार्यान्वयन</a:t>
            </a:r>
            <a:r>
              <a:rPr lang="en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को </a:t>
            </a:r>
            <a:r>
              <a:rPr lang="ne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अवस्था</a:t>
            </a:r>
            <a:endParaRPr lang="en-NP" sz="3600" dirty="0">
              <a:solidFill>
                <a:srgbClr val="002060"/>
              </a:solidFill>
              <a:latin typeface="Kalimati" pitchFamily="2" charset="0"/>
              <a:cs typeface="Kalima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9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416E0-F9BC-6A5C-F551-1E582F4A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P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यस प्रस्तुतिमा समा</a:t>
            </a:r>
            <a:r>
              <a:rPr lang="ne-NP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वेश</a:t>
            </a:r>
            <a:r>
              <a:rPr lang="en-NP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 भएका </a:t>
            </a:r>
            <a:r>
              <a:rPr lang="ne-NP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वि</a:t>
            </a:r>
            <a:r>
              <a:rPr lang="en-NP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षय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5C144-BED3-4793-5566-FE26928ED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4" y="1825625"/>
            <a:ext cx="11862148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ne-NP" sz="3200" dirty="0">
                <a:latin typeface="Kalimati" pitchFamily="2" charset="0"/>
                <a:cs typeface="Kalimati" pitchFamily="2" charset="0"/>
              </a:rPr>
              <a:t>वि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श्वमा विकास अ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व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धारणामा आएको परिवर्तन 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।</a:t>
            </a:r>
            <a:endParaRPr lang="en-NP" sz="3200" dirty="0">
              <a:latin typeface="Kalimati" pitchFamily="2" charset="0"/>
              <a:cs typeface="Kalimati" pitchFamily="2" charset="0"/>
            </a:endParaRPr>
          </a:p>
          <a:p>
            <a:pPr>
              <a:lnSpc>
                <a:spcPct val="150000"/>
              </a:lnSpc>
            </a:pPr>
            <a:r>
              <a:rPr lang="en-NP" sz="3200" dirty="0">
                <a:latin typeface="Kalimati" pitchFamily="2" charset="0"/>
                <a:cs typeface="Kalimati" pitchFamily="2" charset="0"/>
              </a:rPr>
              <a:t>दिगो विकास सम्बन्धी अ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व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धारणा 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।</a:t>
            </a:r>
            <a:endParaRPr lang="en-NP" sz="3200" dirty="0">
              <a:latin typeface="Kalimati" pitchFamily="2" charset="0"/>
              <a:cs typeface="Kalimati" pitchFamily="2" charset="0"/>
            </a:endParaRPr>
          </a:p>
          <a:p>
            <a:pPr>
              <a:lnSpc>
                <a:spcPct val="150000"/>
              </a:lnSpc>
            </a:pPr>
            <a:r>
              <a:rPr lang="en-NP" sz="3200" dirty="0">
                <a:latin typeface="Kalimati" pitchFamily="2" charset="0"/>
                <a:cs typeface="Kalimati" pitchFamily="2" charset="0"/>
              </a:rPr>
              <a:t>नेपालमा दिगो विकास लक्ष्य कार्य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ा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न्वयनको विकासक्रम 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।</a:t>
            </a:r>
            <a:endParaRPr lang="en-NP" sz="3200" dirty="0">
              <a:latin typeface="Kalimati" pitchFamily="2" charset="0"/>
              <a:cs typeface="Kalimati" pitchFamily="2" charset="0"/>
            </a:endParaRPr>
          </a:p>
          <a:p>
            <a:pPr>
              <a:lnSpc>
                <a:spcPct val="150000"/>
              </a:lnSpc>
            </a:pPr>
            <a:r>
              <a:rPr lang="en-NP" sz="3200" dirty="0">
                <a:latin typeface="Kalimati" pitchFamily="2" charset="0"/>
                <a:cs typeface="Kalimati" pitchFamily="2" charset="0"/>
              </a:rPr>
              <a:t>दिगो विकास लक्ष्य सम्बन्धी संगठन संरचना 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।</a:t>
            </a:r>
            <a:endParaRPr lang="en-NP" sz="3200" dirty="0">
              <a:latin typeface="Kalimati" pitchFamily="2" charset="0"/>
              <a:cs typeface="Kalimati" pitchFamily="2" charset="0"/>
            </a:endParaRPr>
          </a:p>
          <a:p>
            <a:pPr>
              <a:lnSpc>
                <a:spcPct val="150000"/>
              </a:lnSpc>
            </a:pPr>
            <a:r>
              <a:rPr lang="en-NP" sz="3200" dirty="0">
                <a:latin typeface="Kalimati" pitchFamily="2" charset="0"/>
                <a:cs typeface="Kalimati" pitchFamily="2" charset="0"/>
              </a:rPr>
              <a:t>दिगो विकास लक्ष्य कार्य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ा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न्वयनको अ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व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स्था: 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गण्डकी 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प्रदेश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 र अन्य प्रदेशको 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 तुलनात्मक अध्य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य</a:t>
            </a:r>
            <a:r>
              <a:rPr lang="en-NP" sz="3200" dirty="0">
                <a:latin typeface="Kalimati" pitchFamily="2" charset="0"/>
                <a:cs typeface="Kalimati" pitchFamily="2" charset="0"/>
              </a:rPr>
              <a:t>न </a:t>
            </a:r>
            <a:r>
              <a:rPr lang="ne-NP" sz="3200" dirty="0">
                <a:latin typeface="Kalimati" pitchFamily="2" charset="0"/>
                <a:cs typeface="Kalimati" pitchFamily="2" charset="0"/>
              </a:rPr>
              <a:t>।</a:t>
            </a:r>
            <a:endParaRPr lang="en-NP" sz="3200" dirty="0">
              <a:latin typeface="Kalimati" pitchFamily="2" charset="0"/>
              <a:cs typeface="Kalima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71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75758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 – हरेक क्षेत्रमा रहेको सबै स्वरूपहरूको गरिबीको अन्त्य गर्ने ।</a:t>
            </a:r>
            <a:br>
              <a:rPr lang="en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206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793336"/>
              </p:ext>
            </p:extLst>
          </p:nvPr>
        </p:nvGraphicFramePr>
        <p:xfrm>
          <a:off x="150312" y="1031358"/>
          <a:ext cx="11928273" cy="482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328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85071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75965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73723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68931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925360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१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cs typeface="Kalimati" pitchFamily="2" charset="0"/>
                        </a:rPr>
                        <a:t>राष्ट्रिय गरिबीको रेखामुनी रहेको जनसंख्या ।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+mn-lt"/>
                          <a:cs typeface="Kalimati" panose="00000400000000000000" pitchFamily="2"/>
                        </a:rPr>
                        <a:t>NLSS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२०११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१४</a:t>
                      </a: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९</a:t>
                      </a:r>
                      <a:endParaRPr lang="en-NP" sz="16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२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०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४</a:t>
                      </a:r>
                      <a:r>
                        <a:rPr lang="en-US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९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१८.७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३३.९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२८.९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१८.२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१४.९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१५.३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१९.८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१२.४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cs typeface="Kalimati" pitchFamily="2" charset="0"/>
                        </a:rPr>
                        <a:t>२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cs typeface="Kalimati" pitchFamily="2" charset="0"/>
                        </a:rPr>
                        <a:t>राष्ट्रिय गरिबीको रेखामुनी रहेका सबै उमेरका महिलाको जनसंख्या।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anose="00000400000000000000" pitchFamily="2"/>
                        </a:rPr>
                        <a:t>(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Kalimati" panose="00000400000000000000" pitchFamily="2"/>
                        </a:rPr>
                        <a:t>NLSS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२०११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२०.९</a:t>
                      </a:r>
                      <a:endParaRPr lang="en-NP" sz="16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२.0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५.0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२५.३ 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४७.३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३९.३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cs typeface="Kalimati" pitchFamily="2" charset="0"/>
                        </a:rPr>
                        <a:t>२४.१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२०.६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२०.२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२७.८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१६.४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  <a:tr h="745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cs typeface="Kalimati" pitchFamily="2" charset="0"/>
                        </a:rPr>
                        <a:t>३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प्रतिदिन १.९ डलर नकमाउने जनसंख्या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anose="00000400000000000000" pitchFamily="2"/>
                        </a:rPr>
                        <a:t>(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Kalimati" panose="00000400000000000000" pitchFamily="2"/>
                        </a:rPr>
                        <a:t>NLSS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cs typeface="Kalimati" panose="00000400000000000000" pitchFamily="2"/>
                        </a:rPr>
                        <a:t>२०११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11.8</a:t>
                      </a:r>
                      <a:endParaRPr lang="en-NP" sz="18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0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.0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14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.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99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16.5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30.9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25.6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18.3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11.8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14.1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19.6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8.6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12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720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 – हरेक क्षेत्रमा रहेको सबै स्वरूपहरूको गरिबीको अन्त्य गर्ने ।</a:t>
            </a:r>
            <a:br>
              <a:rPr lang="en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206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462473"/>
              </p:ext>
            </p:extLst>
          </p:nvPr>
        </p:nvGraphicFramePr>
        <p:xfrm>
          <a:off x="150312" y="1031358"/>
          <a:ext cx="11928273" cy="508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37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926041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02219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284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603112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बहुआयामिक गरिबी (व्यक्ति गणना) 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Head Count</a:t>
                      </a:r>
                      <a:endParaRPr lang="en-NP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200" dirty="0">
                        <a:solidFill>
                          <a:srgbClr val="0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MPI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२०२०</a:t>
                      </a:r>
                      <a:r>
                        <a:rPr lang="ne-NP" sz="12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१४.२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r>
                        <a:rPr lang="ne-NP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१७.४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२५.३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३९.५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१८.२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९.६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७.०</a:t>
                      </a:r>
                      <a:endParaRPr lang="en-NP" sz="12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२४.२</a:t>
                      </a:r>
                      <a:endParaRPr lang="en-NP" sz="12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१५.९</a:t>
                      </a:r>
                      <a:endParaRPr lang="en-NP" sz="12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प्रतिव्यक्ति कूल राष्ट्रिय आय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USD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ne-NP" sz="1200" dirty="0">
                        <a:solidFill>
                          <a:srgbClr val="0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0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७८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</a:t>
                      </a:r>
                      <a:r>
                        <a:rPr lang="ne-NP" sz="12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    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१०४३</a:t>
                      </a:r>
                      <a:endParaRPr lang="en-NP" sz="12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1956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1595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१३७२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१०३१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९६४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११०३</a:t>
                      </a:r>
                      <a:endParaRPr lang="en-NP" sz="12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१४३७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२४३०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८६८</a:t>
                      </a:r>
                      <a:endParaRPr lang="en-NP" sz="12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१२६७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ग्रार्हस्थ्य उत्पादन (प्रचलित मूल्यमा)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रु अर्बमा </a:t>
                      </a:r>
                      <a:r>
                        <a:rPr lang="ne-NP" sz="12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७८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</a:t>
                      </a:r>
                      <a:r>
                        <a:rPr lang="ne-NP" sz="12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 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३४०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४६८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५६१५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४८५१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३३९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१९८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६८५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४३२</a:t>
                      </a:r>
                      <a:endParaRPr lang="en-NP" sz="12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१७९०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६४४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2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७६३</a:t>
                      </a:r>
                      <a:endParaRPr lang="en-NP" sz="1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128522"/>
                  </a:ext>
                </a:extLst>
              </a:tr>
              <a:tr h="554324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नोट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: </a:t>
                      </a:r>
                      <a:r>
                        <a:rPr lang="ne-NP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* 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बहुआयमिक गरिबी पोषण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बाल मृत्युदर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आधारभूत तहको शिक्षा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स्कुलमा अध्यन गरेको वर्ष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खाना पकाउने इन्धन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सरसफाई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खानेपानी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बिद्युतको पहुँच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आबास र सम्पत्ति गरी १० बिभिन्न सूचकको आधारमा मापन गरिन्छ। </a:t>
                      </a:r>
                      <a:endParaRPr lang="en-NP" sz="2000" dirty="0"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46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9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 – हरेक क्षेत्रमा रहेको सबै स्वरूपहरूको गरिबीको अन्त्य गर्ने ।</a:t>
            </a:r>
            <a:br>
              <a:rPr lang="en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206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609440"/>
              </p:ext>
            </p:extLst>
          </p:nvPr>
        </p:nvGraphicFramePr>
        <p:xfrm>
          <a:off x="150312" y="1031358"/>
          <a:ext cx="11928273" cy="4561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37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92595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33594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695206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ग्रार्हस्थ्य उत्पादन (आधारभूत मूल्यमा)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रु अर्ब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आ.स.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0</a:t>
                      </a:r>
                      <a:r>
                        <a:rPr lang="ne-NP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७८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r>
                        <a:rPr lang="ne-NP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  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४१०५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२८७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१६७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५८०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३६५</a:t>
                      </a:r>
                      <a:endParaRPr lang="en-NP" sz="20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15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५४५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६४६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तल्लो पञ्चमकको राष्ट्रिय उपभोगमा हिस्सा </a:t>
                      </a:r>
                      <a:r>
                        <a:rPr lang="ne-NP" sz="14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Bottom Quantile</a:t>
                      </a:r>
                      <a:endParaRPr lang="en-NP" sz="1400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solidFill>
                          <a:srgbClr val="0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NLSS</a:t>
                      </a:r>
                      <a:r>
                        <a:rPr lang="ne-NP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२०११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६.९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१२.</a:t>
                      </a:r>
                      <a:r>
                        <a:rPr lang="ne-NP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८.१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७.९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७.९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६.९</a:t>
                      </a:r>
                      <a:endParaRPr lang="en-NP" sz="20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५.८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७.६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८.०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98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२ – भोखमरी अन्त्य गर्ने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खाद्य सुरक्षा र उन्नत पोषण प्राप्त गर्ने र दिगो कृषि प्रवर्द्धन गर्ने ।</a:t>
            </a: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446263"/>
              </p:ext>
            </p:extLst>
          </p:nvPr>
        </p:nvGraphicFramePr>
        <p:xfrm>
          <a:off x="150312" y="1031358"/>
          <a:ext cx="11928273" cy="5288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37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92595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उपभोगको दुई तिहाइभन्दा बढी खानामा खर्च गर्ने जनसंख्या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2016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४४.२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३०.0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44.1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52.9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63.3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44.8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44.2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25.1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51.2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49.8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पाँच वर्षमुनिका बालबालिकामा देखिने पुड्कोपना (उमेर अनुसार उँचाइ कम)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२०२२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२८.९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१७.३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३६.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२९.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  <a:tr h="745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पाँच वर्षमुनिका बालबालिकामा देखिने ख्याउटेपन           (उमेर अनुसार तौल नपुगेको)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%</a:t>
                      </a:r>
                      <a:endParaRPr lang="ne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२०२२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5.8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7.7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5.1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3.3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16.2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4.5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10.1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3.8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12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948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२ – भोखमरी अन्त्य गर्ने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खाद्य सुरक्षा र उन्नत पोषण प्राप्त गर्ने र दिगो कृषि प्रवर्द्धन गर्ने ।</a:t>
            </a: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075166"/>
              </p:ext>
            </p:extLst>
          </p:nvPr>
        </p:nvGraphicFramePr>
        <p:xfrm>
          <a:off x="150312" y="1031358"/>
          <a:ext cx="11928273" cy="521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37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92595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प्रतिव्यक्ति खाद्यान्न उत्पादन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के.जी.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४००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३६९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३६४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२९७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२२२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४७२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४६१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प्रजनन उमेरका महिलाहरूमा रक्तअल्पताको स्थिति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2022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२८.२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34.0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२७.३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२१.२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४४.४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२५.१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२३.१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५२.४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२७.६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  <a:tr h="745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 वर्ष मुनिका बालबालिकामा रहेको रक्त अल्पताको स्थिति  (प्रतिशत)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2022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४६.२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43.0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४५.४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३९.८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४८.९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३०.७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४२.५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५०.६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३३.९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12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31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२ – भोखमरी अन्त्य गर्ने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खाद्य सुरक्षा र उन्नत पोषण प्राप्त गर्ने र दिगो कृषि प्रवर्द्धन गर्ने ।</a:t>
            </a: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632987"/>
              </p:ext>
            </p:extLst>
          </p:nvPr>
        </p:nvGraphicFramePr>
        <p:xfrm>
          <a:off x="150312" y="1031358"/>
          <a:ext cx="11928273" cy="417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37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92595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563526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903767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3364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साना स्तरका उत्पादकको औषत बार्षिक आय (रु हजारमा)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रु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हजार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2018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४४.७</a:t>
                      </a:r>
                      <a:endParaRPr lang="en-NP" sz="2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१६२.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३५.५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२७.०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२८.१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३१.८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४४.७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३२.१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३६.९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साना स्तरका आदिबासी जनजाती उत्पादकको औषत बार्षिक आय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रु हजार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2018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३८.९</a:t>
                      </a:r>
                      <a:endParaRPr lang="en-NP" sz="2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१४.१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३३.३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१५.९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२३.९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२८.९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३८.९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४२.६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३३.९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३७.०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59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</a:t>
            </a:r>
            <a:br>
              <a:rPr lang="en-NP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341480"/>
              </p:ext>
            </p:extLst>
          </p:nvPr>
        </p:nvGraphicFramePr>
        <p:xfrm>
          <a:off x="150312" y="1031358"/>
          <a:ext cx="11928273" cy="4623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37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92595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स८म्वत्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मातृ मृत्युदर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 १ लाख जीवित जन्ममा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70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186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P" sz="2400" dirty="0">
                        <a:effectLst/>
                        <a:latin typeface="Kalimati" pitchFamily="2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P" sz="2400">
                        <a:effectLst/>
                        <a:latin typeface="Kalimati" pitchFamily="2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P" sz="2400">
                        <a:effectLst/>
                        <a:latin typeface="Kalimati" pitchFamily="2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P" sz="2400">
                        <a:effectLst/>
                        <a:latin typeface="Kalimati" pitchFamily="2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P" sz="2400">
                        <a:effectLst/>
                        <a:latin typeface="Kalimati" pitchFamily="2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NP" sz="2400">
                        <a:effectLst/>
                        <a:latin typeface="Kalimati" pitchFamily="2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दक्ष प्रसुतिकर्मीहरूको सहयोगमा गराइएका जन्महरू 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2022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६९.९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80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80.1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87.8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76.1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86.9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89.2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86.6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67.9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81.8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स्वास्थ्य संस्थामा गराइएका जन्महरु 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2022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६८.३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८८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७६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७९.३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८६.८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७२.५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८४.४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८७.७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८८.३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६६.६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८१.५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133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</a:t>
            </a:r>
            <a:br>
              <a:rPr lang="en-NP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214702"/>
              </p:ext>
            </p:extLst>
          </p:nvPr>
        </p:nvGraphicFramePr>
        <p:xfrm>
          <a:off x="150312" y="1031358"/>
          <a:ext cx="11928273" cy="393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35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605516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11175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699473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1058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नवजात शिशु मृत्युदर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 हजार जीवित जन्ममा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MICS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2019)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0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16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25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11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22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18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10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20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1058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पाँच वर्ष मुनिका बाल मृत्युदर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 हजार जीवित जन्ममा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MICS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2019)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२७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22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28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39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30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40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19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19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32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076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0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</a:t>
            </a:r>
            <a:br>
              <a:rPr lang="en-NP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442296"/>
              </p:ext>
            </p:extLst>
          </p:nvPr>
        </p:nvGraphicFramePr>
        <p:xfrm>
          <a:off x="202575" y="666233"/>
          <a:ext cx="11928273" cy="581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35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648174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48188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क्षयरोग लाग्ने दर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 १ लाख जनसंख्यामा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MoH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2018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८१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१२०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१४०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८८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९२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औलोज्वरो लाग्ने दर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 १ लाख जनसंख्यामा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MoH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2018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&lt;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२.३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१.५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०.८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०.८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899873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परिवार नियोजनका माग पूरा भएका प्रजनन उमेरका   (१५ देखि ४९ वर्ष उमेरका) महिलाहरू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2022)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४७.५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८५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८०.0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73.3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72.2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70.3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70.8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64.7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80.5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69.9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77.8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203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9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</a:t>
            </a:r>
            <a:br>
              <a:rPr lang="en-NP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628833"/>
              </p:ext>
            </p:extLst>
          </p:nvPr>
        </p:nvGraphicFramePr>
        <p:xfrm>
          <a:off x="150312" y="1031358"/>
          <a:ext cx="11928273" cy="479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35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605516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परिवार नियोजनका आधुनिक साधन प्रयोग दर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2022)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३७.३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53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54.7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58.2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58.4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53.8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44.2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54.3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57.8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55.1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596288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परिवार नियोजनको अपरिपुर्त माग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2022)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11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देखि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१९ </a:t>
                      </a: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वर्ष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का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गर्भवती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महिलाहरु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२०२२)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१३.६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१२.५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२०.५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९.८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१२.९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७.८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१९.८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१२.८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26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9BF-0000-459F-A5E0-DC252283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143000"/>
          </a:xfrm>
        </p:spPr>
        <p:txBody>
          <a:bodyPr>
            <a:noAutofit/>
          </a:bodyPr>
          <a:lstStyle/>
          <a:p>
            <a:r>
              <a:rPr lang="ne-NP" sz="3600" dirty="0">
                <a:solidFill>
                  <a:srgbClr val="002060"/>
                </a:solidFill>
                <a:cs typeface="Kalimati" panose="00000400000000000000" pitchFamily="2"/>
              </a:rPr>
              <a:t>विश्‍वमा विकास अवधारणामा आएको परिवर्तन</a:t>
            </a:r>
            <a:endParaRPr lang="en-US" sz="3600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0F76-F524-4414-8EEC-4828D00E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9508"/>
            <a:ext cx="12160685" cy="516385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ne-NP" dirty="0">
                <a:cs typeface="Kalimati" panose="00000400000000000000" pitchFamily="2"/>
              </a:rPr>
              <a:t>सन् १९५० को दशक आर्थिक वृद्धि ।</a:t>
            </a:r>
          </a:p>
          <a:p>
            <a:pPr>
              <a:lnSpc>
                <a:spcPct val="160000"/>
              </a:lnSpc>
            </a:pPr>
            <a:r>
              <a:rPr lang="ne-NP" dirty="0">
                <a:cs typeface="Kalimati" panose="00000400000000000000" pitchFamily="2"/>
              </a:rPr>
              <a:t>सन् १९६० को दशक समता सहितको आर्थिक वृद्धि।</a:t>
            </a:r>
          </a:p>
          <a:p>
            <a:pPr>
              <a:lnSpc>
                <a:spcPct val="160000"/>
              </a:lnSpc>
            </a:pPr>
            <a:r>
              <a:rPr lang="ne-NP" dirty="0">
                <a:cs typeface="Kalimati" panose="00000400000000000000" pitchFamily="2"/>
              </a:rPr>
              <a:t>सन् १९७० को दशक प्रविधि हस्तान्तरण ।</a:t>
            </a:r>
          </a:p>
          <a:p>
            <a:pPr>
              <a:lnSpc>
                <a:spcPct val="160000"/>
              </a:lnSpc>
            </a:pPr>
            <a:r>
              <a:rPr lang="ne-NP" dirty="0">
                <a:cs typeface="Kalimati" panose="00000400000000000000" pitchFamily="2"/>
              </a:rPr>
              <a:t>सन् १९८० को दशक आधारभूत आवश्यकताको पूर्ति ।</a:t>
            </a:r>
          </a:p>
          <a:p>
            <a:pPr>
              <a:lnSpc>
                <a:spcPct val="160000"/>
              </a:lnSpc>
            </a:pPr>
            <a:r>
              <a:rPr lang="ne-NP" dirty="0">
                <a:cs typeface="Kalimati" panose="00000400000000000000" pitchFamily="2"/>
              </a:rPr>
              <a:t>सन् १९९० को दशक भूमण्डलीकरण र मानव विकास ।</a:t>
            </a:r>
          </a:p>
          <a:p>
            <a:pPr>
              <a:lnSpc>
                <a:spcPct val="160000"/>
              </a:lnSpc>
            </a:pPr>
            <a:r>
              <a:rPr lang="ne-NP" dirty="0">
                <a:cs typeface="Kalimati" panose="00000400000000000000" pitchFamily="2"/>
              </a:rPr>
              <a:t>सन् २००१ देखि २०१५ सहस्राव्दी विकास लक्ष्य ।</a:t>
            </a:r>
          </a:p>
          <a:p>
            <a:pPr>
              <a:lnSpc>
                <a:spcPct val="160000"/>
              </a:lnSpc>
            </a:pPr>
            <a:r>
              <a:rPr lang="ne-NP" dirty="0">
                <a:cs typeface="Kalimati" panose="00000400000000000000" pitchFamily="2"/>
              </a:rPr>
              <a:t>सन् २०१६ देखि २०३० दिगो विकास लक्ष्य  ।</a:t>
            </a:r>
            <a:endParaRPr lang="en-US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1257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</a:t>
            </a:r>
            <a:br>
              <a:rPr lang="en-NP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304876"/>
              </p:ext>
            </p:extLst>
          </p:nvPr>
        </p:nvGraphicFramePr>
        <p:xfrm>
          <a:off x="150312" y="1031358"/>
          <a:ext cx="11928273" cy="417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35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605516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12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मापदण्ड अनुसार चारपटक प्रबसपूर्व स्वास्थ्य जाँच गराउने महिलाहरु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DHS २०२२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५९.0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९०.0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९०.0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80.2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90.0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79.1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86.9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84.6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88.8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68.4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78.8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13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पूर्ण खोप प्राप्त ५ वर्ष मुनिका बालबालिकाहरु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DHS २०२२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९३.0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१००.0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९५.0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८०.०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८८.८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८४.३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८५.३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९३.४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८३.४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६७.७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८०.८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558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४–  समावेशी तथा गुणात्मक शिक्षा सुनिश्चित गर्दै सबैका लागि आजीवन सिकाइका अवसरहरू प्रवर्धन गर्ने ।</a:t>
            </a: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160752"/>
              </p:ext>
            </p:extLst>
          </p:nvPr>
        </p:nvGraphicFramePr>
        <p:xfrm>
          <a:off x="150312" y="1031358"/>
          <a:ext cx="11928273" cy="6035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प्राथमिक तहमा (१-५ कक्षामा) खुद भर्ना दर (प्रतिशत)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०७८/79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९६.७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९६.९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९६.९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९६.९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९६.९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माध्यमिक शिक्षा (कक्षा ९ देखि १२ सम्म) को खुद भर्ना दर (प्रतिशत)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(आ.स ०७८/79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४४.७</a:t>
                      </a:r>
                      <a:endParaRPr lang="en-NP" sz="20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60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65.0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५६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५७.८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५३.९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५३.५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५७.४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५९.०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५१.४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५८.९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 वर्ष देखि ४९ वर्ष उमेरका महिलाहरुको साक्षरता दर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6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८६.५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९९.0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६९.१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66.9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66.1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72.6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86.5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81.9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38.4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77.6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  <a:tr h="745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 वर्ष देखि २४ वर्ष उमेरका महिलाहरुको साक्षरता दर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6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८६.३</a:t>
                      </a:r>
                      <a:endParaRPr lang="en-NP" sz="20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८४.५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91.6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91.9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87.1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96.7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94.5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57.1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90.2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128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074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४–  समावेशी तथा गुणात्मक शिक्षा सुनिश्चित गर्दै सबैका लागि आजीवन सिकाइका अवसरहरू प्रवर्धन गर्ने ।</a:t>
            </a:r>
            <a:br>
              <a:rPr lang="en-NP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884455"/>
              </p:ext>
            </p:extLst>
          </p:nvPr>
        </p:nvGraphicFramePr>
        <p:xfrm>
          <a:off x="150312" y="1031358"/>
          <a:ext cx="11928273" cy="503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१५ वर्ष देखि ४९ वर्ष उमेरका पुरुषहरुको साक्षरता दर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प्रतिशत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ne-NP" sz="16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anose="00000400000000000000" pitchFamily="2"/>
                        </a:rPr>
                        <a:t>NPC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 २०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१८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८६३ 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4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८९.१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91.5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91.5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86.9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94.8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93.9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78.1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91.7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१५ वर्ष देखि २४ वर्ष उमेरका पुरुष हरुको साक्षरता दर 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प्रतिशत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</a:t>
                      </a:r>
                      <a:r>
                        <a:rPr lang="ne-NP" sz="16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NPC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२०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१८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९४.८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९९.०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९४.३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९८.१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९३.८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९८.२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९७.७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८३.३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९८.१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साक्षरता दर (५ वर्ष माथिको) 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  <a:r>
                        <a:rPr lang="ne-NP" sz="16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Census</a:t>
                      </a:r>
                      <a:r>
                        <a:rPr lang="ne-NP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२०७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७४.८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९५.०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९६.0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६५.९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६३.४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६२.७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६६.४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७४.८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७४.८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४९.५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७१.२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82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r>
              <a:rPr lang="ne-NP" sz="2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४–  समावेशी तथा गुणात्मक शिक्षा सुनिश्चित गर्दै सबैका लागि आजीवन सिकाइका अवसरहरू प्रवर्धन गर्ने ।</a:t>
            </a: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804330"/>
              </p:ext>
            </p:extLst>
          </p:nvPr>
        </p:nvGraphicFramePr>
        <p:xfrm>
          <a:off x="150312" y="1031358"/>
          <a:ext cx="11928273" cy="504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53767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745587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01586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1285166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मानव विकास सूचकांङ्क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सूचक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HDR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२०२०)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०.५९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०.६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.624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०.५८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०.५४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०.५३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०.५६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०.६१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०.६६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०.५१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०.५८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प्राथमिक तहमा लैङगिक समता सूचकाङ्क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 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१०३</a:t>
                      </a:r>
                      <a:endParaRPr lang="en-NP" sz="16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१.0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१.०२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१.०३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१.०२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१.०१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१.०३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१.०१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१.०५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१.०२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निम्न माध्यमिक तहमा लैङगिक समता सूचकाङ्क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 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१.0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१.0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१.0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१.०६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१.१८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१.०८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१.०५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१.०४</a:t>
                      </a:r>
                      <a:endParaRPr lang="en-NP" sz="1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१.०२</a:t>
                      </a:r>
                      <a:endParaRPr lang="en-NP" sz="16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१.१५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१.०७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266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705"/>
              </p:ext>
            </p:extLst>
          </p:nvPr>
        </p:nvGraphicFramePr>
        <p:xfrm>
          <a:off x="150312" y="1031358"/>
          <a:ext cx="11928273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38609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1145372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यौनहिंसा अनुभव गरेका १५ देखि ४९ वर्षसम्मका महिला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२०११)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४.९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७.५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७.७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८.३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४.९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७.६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६.१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६.३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मोबाइल फोन भएका १५ देखि ४९ वर्षका महिला 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८९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८४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८३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८८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९१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९०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९१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८८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श्रमशक्तिमा महिला पुरुषको सहभागिता अनुपात 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अनुपात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६९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६९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७४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45525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५–  लैङ्गिक समानता हासिल गर्ने र महिला तथा किशोरीहरूलाई सशक्त बनाउने।</a:t>
            </a: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35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715561"/>
              </p:ext>
            </p:extLst>
          </p:nvPr>
        </p:nvGraphicFramePr>
        <p:xfrm>
          <a:off x="150312" y="1031358"/>
          <a:ext cx="12041690" cy="510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610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71053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202169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901627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72823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65487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8355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51356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94290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8355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37224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792261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9091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828585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महिलाले घरायसी काममा बिना पारिश्रमिक दैनिक खर्चेको औसत समय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२४.४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१९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२४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१९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संसदमा महिलाहरुको प्रतिनिधित्व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४०</a:t>
                      </a:r>
                      <a:endParaRPr lang="en-NP" sz="24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४०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३३.९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३७.५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३७.९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३६.३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३३.६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स्थानीय तहमा महिलाहरुको प्रतिनिधित्व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४५.0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४२.0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४१.१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४१.२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४०.५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४०.९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45525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५–  लैङ्गिक समानता हासिल गर्ने र महिला तथा किशोरीहरूलाई सशक्त बनाउने।</a:t>
            </a: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14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496652"/>
              </p:ext>
            </p:extLst>
          </p:nvPr>
        </p:nvGraphicFramePr>
        <p:xfrm>
          <a:off x="150312" y="648740"/>
          <a:ext cx="11928273" cy="574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920414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024804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आफ्नो नाममा सम्पत्ति 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(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घर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 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हुने महिलाको (प्रतिशत)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आफ्नो नाममा सम्पत्ति 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(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घर जग्गा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जमिन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 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हुने महिलाको (प्रतिशत)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१५ देखि ४९ वर्षका महिला जसले परिवार नियोजनका साधन प्रयोग बारे आंफै निर्णय गर्दछन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DHS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२०१६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१९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९०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९०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१९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१७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१९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१८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45525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५–  लैङ्गिक समानता हासिल गर्ने र महिला तथा किशोरीहरूलाई सशक्त बनाउने।</a:t>
            </a: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467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123094"/>
              </p:ext>
            </p:extLst>
          </p:nvPr>
        </p:nvGraphicFramePr>
        <p:xfrm>
          <a:off x="150312" y="1031358"/>
          <a:ext cx="11928273" cy="471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१0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लैंगिक बिकास सूचकांक</a:t>
                      </a: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*</a:t>
                      </a:r>
                      <a:endParaRPr lang="en-NP" sz="2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सूचक 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NHDR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2020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3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3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०.८८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०.९०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०.९०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०.९०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०.८९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०.९२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०.७८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०.९०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50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NP" sz="20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लैङगिक असमानता सूचकांक</a:t>
                      </a: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*1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सूचक 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NHDR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2020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3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dirty="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४७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४७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</a:t>
                      </a:r>
                      <a:r>
                        <a:rPr lang="en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606021"/>
                  </a:ext>
                </a:extLst>
              </a:tr>
              <a:tr h="705971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*</a:t>
                      </a:r>
                      <a:r>
                        <a:rPr lang="ne-NP" sz="16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नोट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: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लैङ्गिक विकास सूचकांक पुरुष र महिला विकास सूचकको अनुपात हो ।यो जति ठूलो भयो त्यति नै राम्रो मानिन्छ।</a:t>
                      </a:r>
                      <a:endParaRPr lang="en-NP" sz="1600" dirty="0"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3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635294"/>
                  </a:ext>
                </a:extLst>
              </a:tr>
              <a:tr h="505883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*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नोट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: </a:t>
                      </a:r>
                      <a:r>
                        <a:rPr lang="en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लैङगिक असमानता सूचकांक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प्रजनन स्वास्थ्य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,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शसक्तिकरण र आर्थिक कृयाकलापको आधारमा मापन गरिन्छ यो जति सानो भयो त्यति राम्रो मानिन्छ।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36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18168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66791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५–  लैङ्गिक समानता हासिल गर्ने र महिला तथा किशोरीहरूलाई सशक्त बनाउने।</a:t>
            </a: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48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1399"/>
              </p:ext>
            </p:extLst>
          </p:nvPr>
        </p:nvGraphicFramePr>
        <p:xfrm>
          <a:off x="150312" y="1031358"/>
          <a:ext cx="11928273" cy="554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 देखि २४ वर्ष उमेर समुहका महिलामध्य १८ वर्ष अगाडी विबाह भएका वा साथिसँग बस्ने महिला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२०१६)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५१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३९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३१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३१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  <a:tr h="745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 देखि २४ वर्ष उमेर समुहका महिला मध्ये १५ वर्ष अगाडि विवाह भएका वा साथीसँग बस्ने महिला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DHS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२०१६)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1285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66791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५–  लैङ्गिक समानता हासिल गर्ने र महिला तथा किशोरीहरूलाई सशक्त बनाउने।</a:t>
            </a: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80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865194"/>
              </p:ext>
            </p:extLst>
          </p:nvPr>
        </p:nvGraphicFramePr>
        <p:xfrm>
          <a:off x="150312" y="1031358"/>
          <a:ext cx="11928273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आधारभूत खानेपानी सेवामा पहुँच पुगेको जनसंख्या 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९१.१</a:t>
                      </a:r>
                      <a:endParaRPr lang="en-NP" sz="18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९४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९५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९४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९१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९७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९७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पाइपवाट बितरण गरेको खानेपानी प्रयोग गर्ने जनसंख्या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५०</a:t>
                      </a:r>
                      <a:r>
                        <a:rPr lang="en-US" sz="180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180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९०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8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९०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३२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५०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४०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अरुसँग साझेदारी नगरी आफ्नै शौचालय प्रयोग गने घरपरिवार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७३.६</a:t>
                      </a:r>
                      <a:endParaRPr lang="en-NP" sz="18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8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७७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७३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७३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305481" y="164878"/>
            <a:ext cx="11886519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६ – सबैको निम्ति खानेपानीको तथा सरसफाइको उपलब्धताका साथै यस्को दिगो व्यवस्थापन सुनिश्चित गर्ने ।</a:t>
            </a:r>
            <a:endParaRPr lang="en-NP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4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A9C40-50FC-6889-F97C-89903FBAA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P" sz="48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दिगो विकास लक्ष्यको </a:t>
            </a:r>
            <a:r>
              <a:rPr lang="ne-NP" sz="48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अवधारणा</a:t>
            </a:r>
            <a:r>
              <a:rPr lang="en-NP" sz="48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65501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508481"/>
              </p:ext>
            </p:extLst>
          </p:nvPr>
        </p:nvGraphicFramePr>
        <p:xfrm>
          <a:off x="150312" y="1031358"/>
          <a:ext cx="11928273" cy="451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विद्युत्‌मा पहुँच भएको जनसङ्ख्या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 ०७८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७९)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८२.५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९४.०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७१०७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४३.८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९४.९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९९.५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९५.९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९९.६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९६.९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जलविद्युत्‌को उत्पादन क्षमता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मेगावाट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 ०७८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१५००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५०००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२१२३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५२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३१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६६५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१०१६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३२७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प्रतिब्यक्ति विद्युत् खपत 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(</a:t>
                      </a: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किलोवाट घण्टा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किलोवाट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 ०७८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१९०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७५०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७००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२८५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२७०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B59C4D-D086-F890-8313-82656E6AD564}"/>
              </a:ext>
            </a:extLst>
          </p:cNvPr>
          <p:cNvSpPr txBox="1"/>
          <p:nvPr/>
        </p:nvSpPr>
        <p:spPr>
          <a:xfrm>
            <a:off x="192065" y="0"/>
            <a:ext cx="11807869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दिगो विकास लक्ष्य ७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effectLst/>
                <a:latin typeface="Kalimati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सबैका लागि खर्चले धान्न सक्ने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भरपर्दो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दिगो तथा आधुनिक ऊर्जामा पहुँच सुनिश्चित गर्ने ।</a:t>
            </a:r>
            <a:endParaRPr lang="en-NP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331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884068"/>
              </p:ext>
            </p:extLst>
          </p:nvPr>
        </p:nvGraphicFramePr>
        <p:xfrm>
          <a:off x="110986" y="702465"/>
          <a:ext cx="11928273" cy="5961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70310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074908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खाना पकाउनका निम्ति ऊर्जाको प्राथमिक स्रोतको रूपमा कोइला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, 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दाउरा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, 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गुँइठ्ठा लगायतका ठोस इन्धन प्रयोग गर्ने परिवार 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NPC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 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६९.३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५९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५०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६५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८२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८९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६५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५८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३८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८४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७०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खाना पकाउन र कोठा तातो राख्नका लागि एलपी ग्याँस प्रयोग गर्ने जनसङ्ख्या        </a:t>
                      </a:r>
                      <a:endParaRPr lang="en-NP" sz="2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NPC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 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३४.४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४०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४०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३३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१७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३४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४०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६०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२९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B59C4D-D086-F890-8313-82656E6AD564}"/>
              </a:ext>
            </a:extLst>
          </p:cNvPr>
          <p:cNvSpPr txBox="1"/>
          <p:nvPr/>
        </p:nvSpPr>
        <p:spPr>
          <a:xfrm>
            <a:off x="192065" y="0"/>
            <a:ext cx="11807869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दिगो विकास लक्ष्य ७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effectLst/>
                <a:latin typeface="Kalimati" pitchFamily="2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सबैका लागि खर्चले धान्न सक्ने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भरपर्दो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दिगो तथा आधुनिक ऊर्जामा पहुँच सुनिश्चित गर्ने ।</a:t>
            </a:r>
            <a:endParaRPr lang="en-NP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641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944337"/>
              </p:ext>
            </p:extLst>
          </p:nvPr>
        </p:nvGraphicFramePr>
        <p:xfrm>
          <a:off x="389463" y="1250958"/>
          <a:ext cx="11928273" cy="61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5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आर्थिक वृद्धि दर    </a:t>
                      </a:r>
                      <a:endParaRPr lang="en-NP" sz="15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 ०७८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१०.२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९.६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.८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.९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.४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.३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.१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.७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.८</a:t>
                      </a: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.४</a:t>
                      </a: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5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लिङ्ग अनुसार गैह्रकृषि क्षेत्रको रोजगारीमा अनौपचारिक रोजगारीको अंस</a:t>
                      </a:r>
                      <a:endParaRPr lang="en-NP" sz="15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NLFS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४१.१</a:t>
                      </a:r>
                      <a:endParaRPr lang="en-NP" sz="20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१0.0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३८.३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३८.५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४१.२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३८.८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३४.०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३५.१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४५.६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5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गैह्रकृषि क्षेत्रको रोजगारीमा पुरुषहरुको अनौपचारिक रोजगारीको अंस</a:t>
                      </a:r>
                      <a:endParaRPr lang="en-NP" sz="15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NLFS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३१.३</a:t>
                      </a:r>
                      <a:endParaRPr lang="en-NP" sz="20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३१.३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३१.८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३१.३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२९.०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३५.८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  <a:tr h="745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5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गैह्रकृषि क्षेत्रको रोजगारीमा महिलाहरुको अनौपचारिक रोजगारीको अंस</a:t>
                      </a:r>
                      <a:endParaRPr lang="en-NP" sz="15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NLFS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५८.२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५४.१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५५.६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६४.५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५८.०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५८.२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४२.३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५६.२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६२.८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1285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45525"/>
            <a:ext cx="11886519" cy="1072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८–  सबैका लागि समावेशी तथा दिगो आर्थिक वृद्धि</a:t>
            </a: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पूर्ण तथा उत्पादनशील रोजगारी र मर्यादित कामलाई प्रवर्धन गर्ने </a:t>
            </a:r>
            <a:r>
              <a:rPr lang="ne-NP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028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93714"/>
              </p:ext>
            </p:extLst>
          </p:nvPr>
        </p:nvGraphicFramePr>
        <p:xfrm>
          <a:off x="150312" y="1031358"/>
          <a:ext cx="11928273" cy="565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5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सहकारीमा पहुँच (घरबाट ३० मिनेट भित्रको पैदलयात्रामा सहकारीमा पहुँच</a:t>
                      </a: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 भएका परिवार   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NPC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६०.४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९५.0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८०.0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५३.५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४३.८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३०.७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५३.९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६०.४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७५.०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३०.०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५५.९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6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अर्धबेरोजगारी दर (१५ वर्षदेखि ५९ वर्ष उमेरका)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%</a:t>
                      </a:r>
                      <a:endParaRPr lang="ne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NLFS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३०.१</a:t>
                      </a:r>
                      <a:endParaRPr lang="en-NP" sz="20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२७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३८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२२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३१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३०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२५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२४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२६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02087"/>
                  </a:ext>
                </a:extLst>
              </a:tr>
              <a:tr h="535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युवा अर्धबेरोजगार दर (१५ देखि २४ वर्ष)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NLFS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 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२८.८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२९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४४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२९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३२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२८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२७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२२</a:t>
                      </a: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३१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15 देखि २४ वर्षको काममा नभएको जनसंख्या  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NLFS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६०.१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५.0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५.0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६०.४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५५.९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५३.८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५७.४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६०.१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६३.६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६६.७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५७.९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56158"/>
            <a:ext cx="11886519" cy="1072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८–  सबैका लागि समावेशी तथा दिगो आर्थिक वृद्धि</a:t>
            </a: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पूर्ण तथा उत्पादनशील रोजगारी र मर्यादित कामलाई प्रवर्धन गर्ने </a:t>
            </a:r>
            <a:r>
              <a:rPr lang="ne-NP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541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308651"/>
              </p:ext>
            </p:extLst>
          </p:nvPr>
        </p:nvGraphicFramePr>
        <p:xfrm>
          <a:off x="71661" y="1031358"/>
          <a:ext cx="12120341" cy="5348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75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82620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210021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907516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693279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745588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17452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66568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923277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861134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66441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15 देखि २४ वर्षको अध्यनमा नभएको जनसंख्या  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NLFS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४१.९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१०.0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४७.२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४५.४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४४.७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५०.६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४१.९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३९.९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५७.७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४७.६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10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5 देखि १७ वर्षका बाल श्रममा लागेको जनसंख्या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NLFS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५.४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५.१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३.८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५.५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५.४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६.४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४.१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६.७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0208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11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प्रतिलाख जनसंख्यामा बित्तिय संस्थाका शाखा संख्या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संख्या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०७८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/79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४४.३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२९.७३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39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31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27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43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57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48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28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37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12</a:t>
                      </a:r>
                      <a:endParaRPr lang="en-NP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बित्तिय संस्थाका प्रत्येक साखाले बित्तिय सेवा पुर्याउने सालाखाला जनसंख्या 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संख्या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०७८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/79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२२५७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३३६३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२५७२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३२७४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३७५८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२३४४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१७६५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२०७९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३५५१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२७२०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8146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5" y="145525"/>
            <a:ext cx="11886519" cy="1072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८–  सबैका लागि समावेशी तथा दिगो आर्थिक वृद्धि</a:t>
            </a: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पूर्ण तथा उत्पादनशील रोजगारी र मर्यादित कामलाई प्रवर्धन गर्ने </a:t>
            </a:r>
            <a:r>
              <a:rPr lang="ne-NP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756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62931"/>
              </p:ext>
            </p:extLst>
          </p:nvPr>
        </p:nvGraphicFramePr>
        <p:xfrm>
          <a:off x="150312" y="1031358"/>
          <a:ext cx="11928273" cy="609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सडक घनत्व (कि.मि.वर्ग कि.मि.)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बर्ग किमि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०७८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/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anose="00000400000000000000" pitchFamily="2"/>
                        </a:rPr>
                        <a:t>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०.४९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०.७९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१.५०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०.४४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०.२७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०.१२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०.४१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०.७९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०.६२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०.५१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रोजगारीमा उत्पादन क्षेत्रको रोजगारी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NLFS 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६.५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२.५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१.३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१०.४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४.७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४.५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८.९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६.५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१५.२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९.८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१३.५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0208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दुई किलोमिटर हिंडेर बाह्रै महिना चल्ने बाटोमा आइपुग्ने जनसंख्या</a:t>
                      </a:r>
                      <a:endParaRPr lang="en-NP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८५.0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९५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78.8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67.8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47.5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88.7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85.0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73.7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87.8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76.4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B1C462-8CC1-6EA0-44D8-BC7587DFE4AC}"/>
              </a:ext>
            </a:extLst>
          </p:cNvPr>
          <p:cNvSpPr txBox="1"/>
          <p:nvPr/>
        </p:nvSpPr>
        <p:spPr>
          <a:xfrm>
            <a:off x="192066" y="0"/>
            <a:ext cx="11727032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९ – हरेक क्षेत्रमा बलियो पूर्वाधार निर्माण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समावेशी तथा दिगो औद्योगीकरणको प्रवर्धन र नवप्रवर्तनलाई प्रेरित गर्ने ।  </a:t>
            </a:r>
            <a:endParaRPr lang="en-NP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893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478034"/>
              </p:ext>
            </p:extLst>
          </p:nvPr>
        </p:nvGraphicFramePr>
        <p:xfrm>
          <a:off x="150312" y="1031358"/>
          <a:ext cx="11928273" cy="479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59219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सडक पहुँच नपुगेको स्थानीय तह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संख्या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078/79)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0</a:t>
                      </a:r>
                      <a:endParaRPr lang="en-NP" sz="18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0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बिदेशि लगानी स्विकृती पाएका उद्योगहरु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संख्या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078/79)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800" b="1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५३८५</a:t>
                      </a:r>
                      <a:endParaRPr lang="en-NP" sz="1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५०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८९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७७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४५२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४४१७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१६६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१३४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0208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५५५,७७६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साना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तथा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घरेलु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उद्योगहरुको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प्रदेशगत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बितरण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078/79)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३२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B1C462-8CC1-6EA0-44D8-BC7587DFE4AC}"/>
              </a:ext>
            </a:extLst>
          </p:cNvPr>
          <p:cNvSpPr txBox="1"/>
          <p:nvPr/>
        </p:nvSpPr>
        <p:spPr>
          <a:xfrm>
            <a:off x="192066" y="0"/>
            <a:ext cx="11727032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९ – हरेक क्षेत्रमा बलियो पूर्वाधार निर्माण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समावेशी तथा दिगो औद्योगीकरणको प्रवर्धन र नवप्रवर्तनलाई प्रेरित गर्ने ।  </a:t>
            </a:r>
            <a:endParaRPr lang="en-NP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815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044450"/>
              </p:ext>
            </p:extLst>
          </p:nvPr>
        </p:nvGraphicFramePr>
        <p:xfrm>
          <a:off x="131863" y="628888"/>
          <a:ext cx="11928273" cy="5968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65544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738192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697204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उपभोग–खपतमा असमानता (जिनी कोफिसियन्टद्वारा मापन गरिएको)</a:t>
                      </a:r>
                      <a:endParaRPr lang="en-NP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सूचकांक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NLSS २०११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०.३७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०.२६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०.२९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0.३२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0.३०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0.२७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0.३२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0.३४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0.३५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0.२९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0.२८</a:t>
                      </a:r>
                      <a:endParaRPr lang="en-NP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उपभोगमा तल्लो ४० प्रतिशत जनसंख्याको हिस्सा (प्रतिशत) </a:t>
                      </a:r>
                      <a:endParaRPr lang="en-NP" sz="16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endParaRPr lang="en-NP" sz="1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NLSS २०११</a:t>
                      </a:r>
                      <a:r>
                        <a:rPr lang="ne-NP" sz="14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१८.९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highlight>
                            <a:srgbClr val="FFFF00"/>
                          </a:highlight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१८.५१</a:t>
                      </a:r>
                      <a:endParaRPr lang="en-NP" sz="1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highlight>
                            <a:srgbClr val="FFFF00"/>
                          </a:highlight>
                          <a:latin typeface="Pree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185</a:t>
                      </a:r>
                      <a:endParaRPr lang="en-NP" sz="14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210</a:t>
                      </a:r>
                      <a:endParaRPr lang="en-NP" sz="14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213</a:t>
                      </a:r>
                      <a:endParaRPr lang="en-NP" sz="14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202</a:t>
                      </a:r>
                      <a:endParaRPr lang="en-NP" sz="14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189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162</a:t>
                      </a:r>
                      <a:endParaRPr lang="en-NP" sz="14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195</a:t>
                      </a:r>
                      <a:endParaRPr lang="en-NP" sz="1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209</a:t>
                      </a:r>
                      <a:endParaRPr lang="en-NP" sz="14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0208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आयमा तल्लो ४० प्रतिशत जनसंख्याको हिस्सा (प्रतिशत) </a:t>
                      </a:r>
                      <a:endParaRPr lang="en-NP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NLSS २०११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७.८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१३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३४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5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3</a:t>
                      </a:r>
                      <a:endParaRPr lang="en-NP" sz="1400" dirty="0">
                        <a:effectLst/>
                        <a:latin typeface="+mn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4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5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5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4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10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8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9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3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6" y="164878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१०– देशभित्रै तथा देशहरूबीचको असमानता हटाउने </a:t>
            </a: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653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049779"/>
              </p:ext>
            </p:extLst>
          </p:nvPr>
        </p:nvGraphicFramePr>
        <p:xfrm>
          <a:off x="358062" y="628888"/>
          <a:ext cx="11702074" cy="5302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61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495091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039174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61238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76176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156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PALMA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*</a:t>
                      </a: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अनुपात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अनुपात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NLSS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२०११)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१.४1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१.२५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1.29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1.13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0.92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1.28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1.41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1.45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1.11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1.05</a:t>
                      </a:r>
                      <a:endParaRPr lang="en-NP" sz="2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लघुवित्तद्वारा समेटिएका खेती गर्ने परिवारहरू  (प्रतिशत) 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२०१८)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२१.४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५५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४०.0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20.8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16.5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10.8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22.5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21.4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23.5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18.7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23.6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02087"/>
                  </a:ext>
                </a:extLst>
              </a:tr>
              <a:tr h="523053">
                <a:tc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Kalimati" pitchFamily="2" charset="0"/>
                        </a:rPr>
                        <a:t>Note: *Palma Ratio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: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पाल्मा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अनुपात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उच्च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आय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भएका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१०</a:t>
                      </a:r>
                      <a:r>
                        <a:rPr lang="ne-NP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जनताको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आयलाई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न्युन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आय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भएका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४०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जनताको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आयले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भाग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गरेको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ne-NP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भा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गफल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हो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।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Kalimati" pitchFamily="2" charset="0"/>
                        </a:rPr>
                        <a:t> 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24938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92066" y="164878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१०– देशभित्रै तथा देशहरूबीचको असमानता हटाउने </a:t>
            </a:r>
            <a:r>
              <a:rPr lang="ne-NP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295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314648"/>
              </p:ext>
            </p:extLst>
          </p:nvPr>
        </p:nvGraphicFramePr>
        <p:xfrm>
          <a:off x="110986" y="496443"/>
          <a:ext cx="11928273" cy="5428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039174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61238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76176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156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खर–पराल–पातले छाएको कच्ची घरमा बस्ने परिवार</a:t>
                      </a:r>
                      <a:endParaRPr lang="en-NP" sz="3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Census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२०७८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१७.६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r>
                        <a:rPr lang="en-US" sz="1800" b="1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२८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१८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३४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१७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११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३१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अप्रयाप्त साँघुरो घरमा बस्ने शहरी जनसंख्याको</a:t>
                      </a:r>
                      <a:endParaRPr lang="en-NP" sz="32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Census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२०७८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६२.५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६७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७९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७८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६८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६२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६६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७०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55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73617" y="21266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११– सहरहरू र मानव बस्तीहरूलाई समावेशी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सुरक्षित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सबल र दिगो बनाउने ।</a:t>
            </a:r>
            <a:endParaRPr lang="en-NP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2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5228" y="0"/>
            <a:ext cx="8229600" cy="952500"/>
          </a:xfrm>
        </p:spPr>
        <p:txBody>
          <a:bodyPr>
            <a:normAutofit/>
          </a:bodyPr>
          <a:lstStyle/>
          <a:p>
            <a:pPr algn="ctr"/>
            <a:r>
              <a:rPr lang="ne-NP" sz="3600" dirty="0">
                <a:solidFill>
                  <a:srgbClr val="002060"/>
                </a:solidFill>
                <a:cs typeface="Kalimati" panose="00000400000000000000" pitchFamily="2"/>
              </a:rPr>
              <a:t>दिगो विकास लक्ष्यहरू</a:t>
            </a:r>
            <a:endParaRPr lang="en-US" sz="3600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6819" y="838200"/>
            <a:ext cx="11908715" cy="5867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ne-NP" dirty="0">
                <a:latin typeface="Preeti" pitchFamily="2" charset="0"/>
                <a:cs typeface="Kalimati" panose="00000400000000000000" pitchFamily="2"/>
              </a:rPr>
              <a:t>दिगो विकास लक्ष्य</a:t>
            </a:r>
            <a:r>
              <a:rPr lang="en-US" dirty="0">
                <a:latin typeface="Preeti" pitchFamily="2" charset="0"/>
                <a:cs typeface="Kalimati" panose="00000400000000000000" pitchFamily="2"/>
              </a:rPr>
              <a:t>,</a:t>
            </a:r>
            <a:r>
              <a:rPr lang="ne-NP" dirty="0">
                <a:latin typeface="Preeti" pitchFamily="2" charset="0"/>
                <a:cs typeface="Kalimati" panose="00000400000000000000" pitchFamily="2"/>
              </a:rPr>
              <a:t> संयुक्त राष्ट्र संघका सदस्य राष्ट्रका राष्ट्र प्रमुख तथा सरकार प्रमुखले सन् २०१५ को सेप्टेम्बर महिनामा ७० औं</a:t>
            </a:r>
            <a:r>
              <a:rPr lang="en-US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dirty="0">
                <a:latin typeface="Preeti" pitchFamily="2" charset="0"/>
                <a:cs typeface="Kalimati" panose="00000400000000000000" pitchFamily="2"/>
              </a:rPr>
              <a:t>महासभामा घोषणा गरेका विश्‍व विकासका साझा एजेण्डा हुन् ।</a:t>
            </a:r>
            <a:endParaRPr lang="ne-NP" sz="16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संयुक्त राष्ट्र संघ, महासभाले सन् २०३० सम्ममा विश्वव्यापी रुपमा हासिल गर्ने भनी तय गरेका दिगो विकासका लक्ष्यहरूलाई नेपालले कार्यान्वयन गर्ने भनी प्रतिबद्धता जनाएको छ।</a:t>
            </a:r>
            <a:endParaRPr lang="ne-NP" sz="1800" dirty="0"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दिगो विकास लक्ष्य कार्यान्वयनमा प्रतिबद्धता जनाउने र प्रतिवेदन बनाउने नेपाल एक अग्रणी राष्ट्र हो।  </a:t>
            </a:r>
          </a:p>
          <a:p>
            <a:pPr>
              <a:lnSpc>
                <a:spcPct val="150000"/>
              </a:lnSpc>
            </a:pPr>
            <a:endParaRPr lang="ne-NP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50495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293211"/>
              </p:ext>
            </p:extLst>
          </p:nvPr>
        </p:nvGraphicFramePr>
        <p:xfrm>
          <a:off x="110986" y="496443"/>
          <a:ext cx="11928273" cy="662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039174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61238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76176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156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6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घरबाट ३० मिनटको पैदलयात्रामा पक्की सडकको पहुँच भएका जनसङ्ख्या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२०७८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४७.५</a:t>
                      </a:r>
                      <a:endParaRPr lang="en-NP" sz="24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९६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५०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३०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१९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५२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४७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६३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५७</a:t>
                      </a:r>
                      <a:r>
                        <a:rPr lang="en-US" sz="18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३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80208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पाँच जना र सोभन्दा बढी व्यक्तिहरू सदस्य भएका परिवारहरू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Census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२०७८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४२.६९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१५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२०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.0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५५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६३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६२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५४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४२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५१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६६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४९</a:t>
                      </a: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</a:t>
                      </a: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16202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73617" y="21266"/>
            <a:ext cx="11886519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११– सहरहरू र मानव बस्तीहरूलाई समावेशी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सुरक्षित</a:t>
            </a:r>
            <a:r>
              <a:rPr lang="en-US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सबल र दिगो बनाउने ।</a:t>
            </a:r>
            <a:endParaRPr lang="en-NP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384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48257"/>
              </p:ext>
            </p:extLst>
          </p:nvPr>
        </p:nvGraphicFramePr>
        <p:xfrm>
          <a:off x="110986" y="496443"/>
          <a:ext cx="11928273" cy="442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039174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61238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76176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156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</a:t>
                      </a:r>
                      <a:endParaRPr lang="en-NP" sz="32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2400" b="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खेती गरिएको जमीन मध्ये खाद्यान्न उत्पादनको लागि प्रयोग भएको जमिन </a:t>
                      </a:r>
                      <a:endParaRPr lang="en-NP" sz="3200" b="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७६.०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८०.0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८०.0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७९.0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७८.६</a:t>
                      </a:r>
                      <a:endParaRPr lang="en-NP" sz="2400" b="1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७५.५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७४.८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७६.०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७३.०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८९.९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८२.९</a:t>
                      </a:r>
                      <a:endParaRPr lang="en-NP" sz="2400" b="1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73617" y="0"/>
            <a:ext cx="11886519" cy="1045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१२– दिगो उपभोग तथा उत्पादन ढाँचाहरू सुनिश्चित गर्ने ।</a:t>
            </a:r>
            <a:endParaRPr lang="en-NP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NP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2909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767861"/>
              </p:ext>
            </p:extLst>
          </p:nvPr>
        </p:nvGraphicFramePr>
        <p:xfrm>
          <a:off x="110986" y="496443"/>
          <a:ext cx="11928273" cy="4048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804870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71870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156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बिपदको कारण मृत्यु भएका घाईते भएका र हराएका व्यक्ति प्रति १००००० जनसंख्यामा</a:t>
                      </a:r>
                      <a:endParaRPr lang="en-NP" sz="2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व्यक्ति</a:t>
                      </a:r>
                      <a:endParaRPr lang="en-NP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०.०००१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०.००१</a:t>
                      </a:r>
                      <a:endParaRPr lang="en-NP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०.०२३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०.००१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०.००१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०.००३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०.००१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०.००४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०.००४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०.००६</a:t>
                      </a:r>
                      <a:endParaRPr lang="en-NP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73617" y="0"/>
            <a:ext cx="11886519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१३– जलवायु परिवर्तन र यस्का प्रभावहरूसँग जुझ्न तल्काल कार्य अघि बढाउने ।</a:t>
            </a:r>
            <a:endParaRPr lang="en-NP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382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310967"/>
              </p:ext>
            </p:extLst>
          </p:nvPr>
        </p:nvGraphicFramePr>
        <p:xfrm>
          <a:off x="110986" y="496443"/>
          <a:ext cx="11928273" cy="538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804870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71870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156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संरक्षित क्षेत्र सहित वनले ढाकेको क्षेत्र (कुल भू-भागको प्रतिशत)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आ.स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078/७९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३८.०१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४१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४४.६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४४.७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५८.६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४२.२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४३.७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३८.०१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५३.७४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२७.२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४३.७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संरक्षित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क्षेत्र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वन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सहित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भूभागको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प्रतिशत</a:t>
                      </a: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endParaRPr lang="ne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itchFamily="2" charset="0"/>
                        </a:rPr>
                        <a:t>NPC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२०१८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४५.४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४५.</a:t>
                      </a: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६२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२३.३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२३.३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१४.६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१७.९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१५.०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४५.४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३०.१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१०.७</a:t>
                      </a:r>
                      <a:endParaRPr lang="en-NP" sz="1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२२.९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55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10986" y="0"/>
            <a:ext cx="11886519" cy="110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१5– वन तथा वातावरणको संरक्षण र संबर्द्धन गर्ने।</a:t>
            </a:r>
            <a:endParaRPr lang="en-US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Kalimati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P" sz="3200" dirty="0">
                <a:solidFill>
                  <a:srgbClr val="002060"/>
                </a:solidFill>
                <a:effectLst/>
              </a:rPr>
              <a:t> </a:t>
            </a: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73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711707"/>
              </p:ext>
            </p:extLst>
          </p:nvPr>
        </p:nvGraphicFramePr>
        <p:xfrm>
          <a:off x="110986" y="1031358"/>
          <a:ext cx="11928273" cy="4135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804870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871870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832156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सरकारी–सार्वजनिक निकायमा जन्मदर्ता भएका ५ वर्षमुनिका बालबालिकाहरूको अनुपात (उमेर अनुसार)</a:t>
                      </a:r>
                      <a:endParaRPr lang="en-NP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आ.स </a:t>
                      </a:r>
                      <a:r>
                        <a:rPr lang="ne-NP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anose="00000400000000000000" pitchFamily="2"/>
                        </a:rPr>
                        <a:t>०७८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Kalimati" panose="00000400000000000000" pitchFamily="2"/>
                        </a:rPr>
                        <a:t>/७९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+mn-lt"/>
                        <a:ea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६०.८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९०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७७.२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८९.१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८४.४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७६.७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७३.८</a:t>
                      </a:r>
                      <a:endParaRPr lang="en-NP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७०.८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७६.१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48920" algn="l"/>
                        </a:tabLst>
                      </a:pPr>
                      <a:r>
                        <a:rPr lang="ne-NP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alimati" pitchFamily="2" charset="0"/>
                        </a:rPr>
                        <a:t>७८.४</a:t>
                      </a:r>
                      <a:endParaRPr lang="en-NP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73617" y="0"/>
            <a:ext cx="11886519" cy="146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१६– दिगो विकासको निम्ति शान्तिपूर्ण र समावेशी समाजहरूको प्रवर्धन गर्ने</a:t>
            </a: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न्यायमा सबैको पहुँच प्रदान गर्ने र सबै तहहरूमा प्रभावकारी</a:t>
            </a:r>
            <a:r>
              <a:rPr lang="en-US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, </a:t>
            </a: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जवाफदेही र मावेशी संस्थाहरू निर्माण गर्ने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r>
              <a:rPr lang="ne-NP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 </a:t>
            </a:r>
            <a:endParaRPr lang="en-NP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NP" sz="3200" dirty="0">
                <a:solidFill>
                  <a:srgbClr val="002060"/>
                </a:solidFill>
                <a:effectLst/>
              </a:rPr>
              <a:t> </a:t>
            </a:r>
            <a:endParaRPr lang="en-NP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832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83191"/>
              </p:ext>
            </p:extLst>
          </p:nvPr>
        </p:nvGraphicFramePr>
        <p:xfrm>
          <a:off x="67228" y="698241"/>
          <a:ext cx="11928273" cy="4411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479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754372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1123847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54912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73055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राजस्व संकलन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रु करोडमा,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म.नि.का ०७७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 ७८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८५०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८७९४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८१२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७६७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१२१२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९७३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२५६३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१२२६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१२४१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66737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नेपालको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राजस्व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संकलनमा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प्रदेशगत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योगदान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म.नि.का ७७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/७८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९.२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८.४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१३.८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११.०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२९.५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१३.९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१४.२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140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3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कुल ग्रार्हस्थ्य उत्पादन (प्रचलित मूल्यमा)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रु अर्बमा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के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त.बि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७८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/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</a:t>
                      </a:r>
                      <a:r>
                        <a:rPr lang="en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   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 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३४०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४६८</a:t>
                      </a:r>
                      <a:endParaRPr lang="en-NP" sz="14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5615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४८५१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३३९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१९८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६८५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४३२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१७९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६४४</a:t>
                      </a:r>
                      <a:endParaRPr lang="en-NP" sz="14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७६३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2708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13415" y="297747"/>
            <a:ext cx="11886519" cy="40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१७– दिगो विकासका लागि कार्यान्वयनका उपायहरू/साधनहरूलाई सुदृढ </a:t>
            </a:r>
            <a:r>
              <a:rPr lang="ne-NP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गर्ने र </a:t>
            </a: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अन्तर्राष्ट्रिय  साझेदारीलाई पुनर्जीवन दिने</a:t>
            </a:r>
            <a:r>
              <a:rPr lang="en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743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55196"/>
              </p:ext>
            </p:extLst>
          </p:nvPr>
        </p:nvGraphicFramePr>
        <p:xfrm>
          <a:off x="110986" y="1031358"/>
          <a:ext cx="11928273" cy="452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72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92595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56931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54912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73055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4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नेपालको कुल ग्राहस्थ उत्पादनमा प्रदेशगत कृषि तथा उत्पादनमुलक क्षेत्रको योगदान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 स ७८/७९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100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9.8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5.4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18.7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9.6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17.1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1.9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21.8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140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5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नेपालको कुल ग्राहस्थ उत्पादनमा प्रदेशगत उत्पादनमुलक क्षेत्रको  योगदान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 स ७८/७९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१००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५.४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०.८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१८.७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५.८</a:t>
                      </a:r>
                      <a:endParaRPr lang="en-NP" sz="2000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३५.९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१४.२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२१.८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2708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13415" y="297747"/>
            <a:ext cx="11886519" cy="40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१७– दिगो विकासका लागि कार्यान्वयनका उपायहरू/साधनहरूलाई सुदृढ </a:t>
            </a:r>
            <a:r>
              <a:rPr lang="ne-NP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गर्ने र </a:t>
            </a: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अन्तर्राष्ट्रिय साझेदारीलाई पुनर्जीवन दिने</a:t>
            </a:r>
            <a:r>
              <a:rPr lang="en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8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CBE0-7820-81AD-E1E2-CF6D0E87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2" y="365125"/>
            <a:ext cx="11849622" cy="666233"/>
          </a:xfrm>
        </p:spPr>
        <p:txBody>
          <a:bodyPr>
            <a:normAutofit fontScale="90000"/>
          </a:bodyPr>
          <a:lstStyle/>
          <a:p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NP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NP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E36872-8F57-7967-D32A-F3ECFAC3A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32074"/>
              </p:ext>
            </p:extLst>
          </p:nvPr>
        </p:nvGraphicFramePr>
        <p:xfrm>
          <a:off x="69232" y="527271"/>
          <a:ext cx="11928273" cy="515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72">
                  <a:extLst>
                    <a:ext uri="{9D8B030D-6E8A-4147-A177-3AD203B41FA5}">
                      <a16:colId xmlns:a16="http://schemas.microsoft.com/office/drawing/2014/main" val="118929850"/>
                    </a:ext>
                  </a:extLst>
                </a:gridCol>
                <a:gridCol w="1892595">
                  <a:extLst>
                    <a:ext uri="{9D8B030D-6E8A-4147-A177-3AD203B41FA5}">
                      <a16:colId xmlns:a16="http://schemas.microsoft.com/office/drawing/2014/main" val="210501742"/>
                    </a:ext>
                  </a:extLst>
                </a:gridCol>
                <a:gridCol w="956931">
                  <a:extLst>
                    <a:ext uri="{9D8B030D-6E8A-4147-A177-3AD203B41FA5}">
                      <a16:colId xmlns:a16="http://schemas.microsoft.com/office/drawing/2014/main" val="1474001190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553149772"/>
                    </a:ext>
                  </a:extLst>
                </a:gridCol>
                <a:gridCol w="754912">
                  <a:extLst>
                    <a:ext uri="{9D8B030D-6E8A-4147-A177-3AD203B41FA5}">
                      <a16:colId xmlns:a16="http://schemas.microsoft.com/office/drawing/2014/main" val="4044119769"/>
                    </a:ext>
                  </a:extLst>
                </a:gridCol>
                <a:gridCol w="673055">
                  <a:extLst>
                    <a:ext uri="{9D8B030D-6E8A-4147-A177-3AD203B41FA5}">
                      <a16:colId xmlns:a16="http://schemas.microsoft.com/office/drawing/2014/main" val="4045972519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334041775"/>
                    </a:ext>
                  </a:extLst>
                </a:gridCol>
                <a:gridCol w="744279">
                  <a:extLst>
                    <a:ext uri="{9D8B030D-6E8A-4147-A177-3AD203B41FA5}">
                      <a16:colId xmlns:a16="http://schemas.microsoft.com/office/drawing/2014/main" val="1598249051"/>
                    </a:ext>
                  </a:extLst>
                </a:gridCol>
                <a:gridCol w="786809">
                  <a:extLst>
                    <a:ext uri="{9D8B030D-6E8A-4147-A177-3AD203B41FA5}">
                      <a16:colId xmlns:a16="http://schemas.microsoft.com/office/drawing/2014/main" val="1010370742"/>
                    </a:ext>
                  </a:extLst>
                </a:gridCol>
                <a:gridCol w="776177">
                  <a:extLst>
                    <a:ext uri="{9D8B030D-6E8A-4147-A177-3AD203B41FA5}">
                      <a16:colId xmlns:a16="http://schemas.microsoft.com/office/drawing/2014/main" val="1174408159"/>
                    </a:ext>
                  </a:extLst>
                </a:gridCol>
                <a:gridCol w="829339">
                  <a:extLst>
                    <a:ext uri="{9D8B030D-6E8A-4147-A177-3AD203B41FA5}">
                      <a16:colId xmlns:a16="http://schemas.microsoft.com/office/drawing/2014/main" val="3194601305"/>
                    </a:ext>
                  </a:extLst>
                </a:gridCol>
                <a:gridCol w="892885">
                  <a:extLst>
                    <a:ext uri="{9D8B030D-6E8A-4147-A177-3AD203B41FA5}">
                      <a16:colId xmlns:a16="http://schemas.microsoft.com/office/drawing/2014/main" val="662535521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4281621256"/>
                    </a:ext>
                  </a:extLst>
                </a:gridCol>
                <a:gridCol w="712506">
                  <a:extLst>
                    <a:ext uri="{9D8B030D-6E8A-4147-A177-3AD203B41FA5}">
                      <a16:colId xmlns:a16="http://schemas.microsoft.com/office/drawing/2014/main" val="2031092667"/>
                    </a:ext>
                  </a:extLst>
                </a:gridCol>
              </a:tblGrid>
              <a:tr h="6060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क्रमसं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सूचक 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ईकाइ (तथ्याङ्क स्रोत)</a:t>
                      </a:r>
                      <a:endParaRPr lang="en-NP" sz="2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 सम्बत् २०७२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 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सम्वत् २०८०/८१ को लक्ष्य </a:t>
                      </a:r>
                      <a:endParaRPr lang="en-NP" sz="1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400" dirty="0">
                          <a:effectLst/>
                          <a:latin typeface="Kalimati" pitchFamily="2" charset="0"/>
                          <a:cs typeface="Kalimati" pitchFamily="2" charset="0"/>
                        </a:rPr>
                        <a:t>सम्वत २०७९ सम्मको प्रगति</a:t>
                      </a:r>
                      <a:endParaRPr lang="en-NP" sz="32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04995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8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नेपाल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सूदुर पश्चिम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कर्णाली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लुम्बिनी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गण्डकी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बागमती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मधेश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cs typeface="Kalimati" pitchFamily="2" charset="0"/>
                        </a:rPr>
                        <a:t>कोशी</a:t>
                      </a:r>
                      <a:endParaRPr lang="en-NP" sz="14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5571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6</a:t>
                      </a:r>
                      <a:endParaRPr lang="en-NP" sz="28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प्रदेशको आंफ्नो राजस्व संकलनको आकार सम्बन्धित प्रदेशको कुल ग्राहस्थ उत्पादनको अनुपातमा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 स ७८/७९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20.5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२.७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४.३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२.०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२.५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१.६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२.१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१.८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140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20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7</a:t>
                      </a:r>
                      <a:endParaRPr lang="en-NP" sz="28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800" dirty="0">
                          <a:effectLst/>
                          <a:highlight>
                            <a:srgbClr val="FFFF00"/>
                          </a:highlight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प्रदेशको आंफ्नो खर्चको आकार सम्बन्धित प्रदेशको कुल ग्राहस्थ उत्पादनको अनुपातमा </a:t>
                      </a:r>
                      <a:endParaRPr lang="en-NP" sz="1800" dirty="0">
                        <a:effectLst/>
                        <a:highlight>
                          <a:srgbClr val="FFFF00"/>
                        </a:highlight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400" kern="1200" dirty="0">
                          <a:solidFill>
                            <a:schemeClr val="dk1"/>
                          </a:solidFill>
                          <a:effectLst/>
                          <a:latin typeface="Kalimati" pitchFamily="2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आ. स ७८/७९</a:t>
                      </a:r>
                      <a:r>
                        <a:rPr lang="ne-NP" sz="14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)</a:t>
                      </a:r>
                      <a:endParaRPr lang="en-NP" sz="14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-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२७</a:t>
                      </a:r>
                      <a:r>
                        <a:rPr lang="en-US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.0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७.६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१२.५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५.३</a:t>
                      </a:r>
                      <a:endParaRPr lang="en-NP" sz="200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b="1" dirty="0">
                          <a:solidFill>
                            <a:srgbClr val="C00000"/>
                          </a:solidFill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६.७</a:t>
                      </a:r>
                      <a:endParaRPr lang="en-NP" sz="2000" b="1" dirty="0">
                        <a:solidFill>
                          <a:srgbClr val="C00000"/>
                        </a:solidFill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२.२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३.९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e-NP" sz="1600" dirty="0">
                          <a:effectLst/>
                          <a:latin typeface="Kalimati" pitchFamily="2" charset="0"/>
                          <a:ea typeface="Calibri" panose="020F0502020204030204" pitchFamily="34" charset="0"/>
                          <a:cs typeface="Kalimati" pitchFamily="2" charset="0"/>
                        </a:rPr>
                        <a:t>४.१</a:t>
                      </a:r>
                      <a:endParaRPr lang="en-NP" sz="2000" dirty="0">
                        <a:effectLst/>
                        <a:latin typeface="Kalimati" pitchFamily="2" charset="0"/>
                        <a:ea typeface="Calibri" panose="020F0502020204030204" pitchFamily="34" charset="0"/>
                        <a:cs typeface="Kalimati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2708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D3C83A-7237-1B43-8624-572DFD62C690}"/>
              </a:ext>
            </a:extLst>
          </p:cNvPr>
          <p:cNvSpPr txBox="1"/>
          <p:nvPr/>
        </p:nvSpPr>
        <p:spPr>
          <a:xfrm>
            <a:off x="110986" y="97501"/>
            <a:ext cx="11886519" cy="400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लक्ष्य १७– दिगो विकासका लागि कार्यान्वयनका उपायहरू/साधनहरूलाई सुदृढ </a:t>
            </a:r>
            <a:r>
              <a:rPr lang="ne-NP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गर्ने र </a:t>
            </a:r>
            <a:r>
              <a:rPr lang="ne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अन्तर्राष्ट्रिय साझेदारीलाई पुनर्जीवन दिने</a:t>
            </a:r>
            <a:r>
              <a:rPr lang="en-NP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alimati" pitchFamily="2" charset="0"/>
              </a:rPr>
              <a:t>।</a:t>
            </a:r>
            <a:endParaRPr lang="en-NP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073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BCEC-A8D1-8C56-C0DD-F0E7B0D3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50" y="63285"/>
            <a:ext cx="11967099" cy="806728"/>
          </a:xfrm>
        </p:spPr>
        <p:txBody>
          <a:bodyPr>
            <a:normAutofit/>
          </a:bodyPr>
          <a:lstStyle/>
          <a:p>
            <a:pPr algn="ctr"/>
            <a:r>
              <a:rPr lang="ne-NP" sz="2400" b="1" dirty="0">
                <a:solidFill>
                  <a:srgbClr val="002060"/>
                </a:solidFill>
                <a:cs typeface="Kalimati" panose="00000400000000000000" pitchFamily="2"/>
              </a:rPr>
              <a:t>भाबि कार्यदिशा</a:t>
            </a:r>
            <a:br>
              <a:rPr lang="ne-NP" sz="2400" b="1" dirty="0">
                <a:solidFill>
                  <a:srgbClr val="002060"/>
                </a:solidFill>
                <a:cs typeface="Kalimati" panose="00000400000000000000" pitchFamily="2"/>
              </a:rPr>
            </a:br>
            <a:r>
              <a:rPr lang="ne-NP" sz="2400" b="1" dirty="0">
                <a:solidFill>
                  <a:srgbClr val="002060"/>
                </a:solidFill>
                <a:cs typeface="Kalimati" panose="00000400000000000000" pitchFamily="2"/>
              </a:rPr>
              <a:t>बिषयगत मन्त्रालय र निकायले सम्बन्धित लक्ष्य र सूचक प्राप्ति बारे आबश्यक कार्यगर्ने  </a:t>
            </a:r>
            <a:endParaRPr lang="en-US" sz="24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0ED5B9-C524-3B5B-C1F5-E6645D4CD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31832"/>
              </p:ext>
            </p:extLst>
          </p:nvPr>
        </p:nvGraphicFramePr>
        <p:xfrm>
          <a:off x="186433" y="870013"/>
          <a:ext cx="11893116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297">
                  <a:extLst>
                    <a:ext uri="{9D8B030D-6E8A-4147-A177-3AD203B41FA5}">
                      <a16:colId xmlns:a16="http://schemas.microsoft.com/office/drawing/2014/main" val="1606077313"/>
                    </a:ext>
                  </a:extLst>
                </a:gridCol>
                <a:gridCol w="1793289">
                  <a:extLst>
                    <a:ext uri="{9D8B030D-6E8A-4147-A177-3AD203B41FA5}">
                      <a16:colId xmlns:a16="http://schemas.microsoft.com/office/drawing/2014/main" val="2187984550"/>
                    </a:ext>
                  </a:extLst>
                </a:gridCol>
                <a:gridCol w="3158972">
                  <a:extLst>
                    <a:ext uri="{9D8B030D-6E8A-4147-A177-3AD203B41FA5}">
                      <a16:colId xmlns:a16="http://schemas.microsoft.com/office/drawing/2014/main" val="4215836490"/>
                    </a:ext>
                  </a:extLst>
                </a:gridCol>
                <a:gridCol w="1199966">
                  <a:extLst>
                    <a:ext uri="{9D8B030D-6E8A-4147-A177-3AD203B41FA5}">
                      <a16:colId xmlns:a16="http://schemas.microsoft.com/office/drawing/2014/main" val="3610948982"/>
                    </a:ext>
                  </a:extLst>
                </a:gridCol>
                <a:gridCol w="2175029">
                  <a:extLst>
                    <a:ext uri="{9D8B030D-6E8A-4147-A177-3AD203B41FA5}">
                      <a16:colId xmlns:a16="http://schemas.microsoft.com/office/drawing/2014/main" val="1089995294"/>
                    </a:ext>
                  </a:extLst>
                </a:gridCol>
                <a:gridCol w="2571563">
                  <a:extLst>
                    <a:ext uri="{9D8B030D-6E8A-4147-A177-3AD203B41FA5}">
                      <a16:colId xmlns:a16="http://schemas.microsoft.com/office/drawing/2014/main" val="273584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लक्ष्य नं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लक्ष्य 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सम्बन्धित मन्त्रालय 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लक्ष्य नं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लक्ष्य 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सम्बन्धित मन्त्रालय 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85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गरिबीको अन्त्य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बहुसरोकारको बिषय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सबै मन्त्रालय र निकाय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९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उद्योग प्रर्बद्धन पूर्वाधार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 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र रोजगारी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भौतिक पूर्वाधार विकास तथा यातायात ब्याबस्था मन्त्रालय 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278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२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शुन्य भूखमरी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सामाजिक विकास तथा स्वास्थ्य मन्त्रालय र कृषि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उर्जा तथा जलस्रोत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१०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असमानता घटाउने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बहुसरोकारको बिषय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सबै मन्त्रालय र निकाय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33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३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राम्रो स्वास्थ्य र समृद्ध जिवनस्तर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सामाजिक तथा स्वास्थ्य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११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शहर र समुदायको दिगोपना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भौतिक पूर्वाधार विकास तथा यातायात ब्याबस्था मन्त्रालय 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295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४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गुणस्तरीय शिक्षा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सामाजिक तथा स्वास्थ्य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१२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दिगो उत्पादन र उपभोग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बहुसरोकारको बिषय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सबै मन्त्रालय र निकाय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16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५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लैङ्गिक समानता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सामाजिक तथा स्वास्थ्य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१३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जलवायु परिवर्तन सम्बन्धी कार्य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उद्योग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पर्यटन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वन तथा वातावरण मन्त्रालय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कृषि उर्जा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तथा जलस्रोत मन्त्रालय र आन्तरिक मामिला तथा कानून मन्त्रालय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48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६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स्वच्छ पानी र सरसफाई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कृषि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उर्जा तथा जलस्रोत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१५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भू सतहको जमिन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उद्योग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पर्यटन वन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तथा वातावरण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5709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७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खर्चले धान्न सकिने स्वच्छ उर्जा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600" dirty="0">
                          <a:cs typeface="Kalimati" panose="00000400000000000000" pitchFamily="2"/>
                        </a:rPr>
                        <a:t>कृषि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उर्जा तथा जलस्रोत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१६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शान्ति न्याय र सवल संसथाहरु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आन्तरिक मामिला तथा कानून मन्त्रालय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1753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८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मर्यादित काम र आर्थिक वृद्धि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उद्योग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पर्यटन</a:t>
                      </a:r>
                      <a:r>
                        <a:rPr lang="en-US" sz="1600" dirty="0">
                          <a:cs typeface="Kalimati" panose="00000400000000000000" pitchFamily="2"/>
                        </a:rPr>
                        <a:t>,</a:t>
                      </a:r>
                      <a:r>
                        <a:rPr lang="ne-NP" sz="1600" dirty="0">
                          <a:cs typeface="Kalimati" panose="00000400000000000000" pitchFamily="2"/>
                        </a:rPr>
                        <a:t> वन तथा वातावरण मन्त्रालय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१७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लक्ष्यहरु कार्यान्वयनको लागि साझेदारीता 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sz="1600" dirty="0">
                          <a:cs typeface="Kalimati" panose="00000400000000000000" pitchFamily="2"/>
                        </a:rPr>
                        <a:t>मुख्यमन्त्री तथा मन्त्रिपरिषदको कार्यलय</a:t>
                      </a:r>
                      <a:endParaRPr lang="en-US" sz="1600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741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6071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A1C66-713A-26E7-6B7C-4037A4447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P" sz="40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ध्यानपुर्बक श्रबण गर्नुभएकोमा धन्यवाद</a:t>
            </a:r>
          </a:p>
        </p:txBody>
      </p:sp>
    </p:spTree>
    <p:extLst>
      <p:ext uri="{BB962C8B-B14F-4D97-AF65-F5344CB8AC3E}">
        <p14:creationId xmlns:p14="http://schemas.microsoft.com/office/powerpoint/2010/main" val="124095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BAB3-7600-4B65-99FA-B17D1DE4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903642"/>
          </a:xfrm>
        </p:spPr>
        <p:txBody>
          <a:bodyPr>
            <a:normAutofit/>
          </a:bodyPr>
          <a:lstStyle/>
          <a:p>
            <a:pPr algn="ctr"/>
            <a:r>
              <a:rPr lang="ne-NP" sz="3200" b="1" dirty="0">
                <a:solidFill>
                  <a:srgbClr val="002060"/>
                </a:solidFill>
                <a:cs typeface="Kalimati" panose="00000400000000000000" pitchFamily="2"/>
              </a:rPr>
              <a:t>दिगो विकास लक्ष्यहरु </a:t>
            </a:r>
            <a:endParaRPr lang="en-US" sz="32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4DDC7-3DDD-401F-B954-3BC0DBA95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5912" y="1043492"/>
            <a:ext cx="6002766" cy="5814507"/>
          </a:xfrm>
        </p:spPr>
        <p:txBody>
          <a:bodyPr>
            <a:normAutofit fontScale="85000" lnSpcReduction="20000"/>
          </a:bodyPr>
          <a:lstStyle/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१</a:t>
            </a:r>
            <a:r>
              <a:rPr lang="en-US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गरिबीको अन्त्य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२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शुन्य भोकमरी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३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राम्रो स्वास्थ्य र समृद्ध जीवनस्तर 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४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गुणस्तरीय शिक्षा 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५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लैंगिक समानता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६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स्वच्छ पानी र सरसफाई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७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खर्चले धान्न सकिने स्वच्छ उर्जा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८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मर्यादित काम र आर्थिक वृद्धि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९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उ</a:t>
            </a:r>
            <a:r>
              <a:rPr lang="ne-NP" sz="3300" dirty="0">
                <a:latin typeface="Arial" panose="020B0604020202020204" pitchFamily="34" charset="0"/>
                <a:cs typeface="Kalimati" panose="00000400000000000000" pitchFamily="2"/>
              </a:rPr>
              <a:t>द्योग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 प्रबर्द्धन र पूर्वाधार</a:t>
            </a:r>
          </a:p>
          <a:p>
            <a:pPr marL="0" indent="0" algn="l" rtl="0" eaLnBrk="1" fontAlgn="b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१०</a:t>
            </a:r>
            <a:r>
              <a:rPr lang="en-US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3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असमानता घटाउने </a:t>
            </a: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ne-NP" sz="3200" b="0" i="0" u="none" strike="noStrike" dirty="0">
              <a:effectLst/>
              <a:latin typeface="Arial" panose="020B0604020202020204" pitchFamily="34" charset="0"/>
              <a:cs typeface="Kalimati" panose="00000400000000000000" pitchFamily="2"/>
            </a:endParaRP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ne-NP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ne-NP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b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FC1D1-C017-4E7A-9F92-DDBE35042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043492"/>
            <a:ext cx="6095999" cy="5146171"/>
          </a:xfrm>
        </p:spPr>
        <p:txBody>
          <a:bodyPr>
            <a:normAutofit fontScale="85000" lnSpcReduction="20000"/>
          </a:bodyPr>
          <a:lstStyle/>
          <a:p>
            <a:pPr marL="0" indent="0" algn="l" rtl="0" eaLnBrk="1" fontAlgn="b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200" dirty="0">
                <a:latin typeface="Arial" panose="020B0604020202020204" pitchFamily="34" charset="0"/>
                <a:cs typeface="Kalimati" panose="00000400000000000000" pitchFamily="2"/>
              </a:rPr>
              <a:t>११</a:t>
            </a:r>
            <a:r>
              <a:rPr lang="en-US" sz="3200" dirty="0"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2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शहर र समुदायहरुको दिगोपना</a:t>
            </a:r>
          </a:p>
          <a:p>
            <a:pPr marL="0" indent="0" algn="l" rtl="0" eaLnBrk="1" fontAlgn="b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१२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 दिगो उत्पादन र उपभोग</a:t>
            </a:r>
          </a:p>
          <a:p>
            <a:pPr marL="0" indent="0" algn="l" rtl="0" eaLnBrk="1" fontAlgn="b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१३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 जलवायु सम्बन्धी कार्य</a:t>
            </a:r>
          </a:p>
          <a:p>
            <a:pPr marL="0" indent="0" algn="l" rtl="0" eaLnBrk="1" fontAlgn="b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१४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 जलमुनिको जीवन र स्रोत</a:t>
            </a:r>
          </a:p>
          <a:p>
            <a:pPr marL="0" indent="0" algn="l" rtl="0" eaLnBrk="1" fontAlgn="b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200" dirty="0">
                <a:latin typeface="Arial" panose="020B0604020202020204" pitchFamily="34" charset="0"/>
                <a:cs typeface="Kalimati" panose="00000400000000000000" pitchFamily="2"/>
              </a:rPr>
              <a:t>१५</a:t>
            </a:r>
            <a:r>
              <a:rPr lang="en-US" sz="3200" dirty="0"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200" dirty="0">
                <a:latin typeface="Arial" panose="020B0604020202020204" pitchFamily="34" charset="0"/>
                <a:cs typeface="Kalimati" panose="00000400000000000000" pitchFamily="2"/>
              </a:rPr>
              <a:t> भूसतहको जीवन </a:t>
            </a:r>
          </a:p>
          <a:p>
            <a:pPr marL="0" indent="0" algn="l" rtl="0" eaLnBrk="1" fontAlgn="b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१६</a:t>
            </a:r>
            <a:r>
              <a:rPr lang="en-US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 शान्ति न्याय र सबल संस्थाहरु</a:t>
            </a:r>
          </a:p>
          <a:p>
            <a:pPr marL="0" indent="0" algn="l" rtl="0" eaLnBrk="1" fontAlgn="b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e-NP" sz="3200" dirty="0">
                <a:latin typeface="Arial" panose="020B0604020202020204" pitchFamily="34" charset="0"/>
                <a:cs typeface="Kalimati" panose="00000400000000000000" pitchFamily="2"/>
              </a:rPr>
              <a:t>१७</a:t>
            </a:r>
            <a:r>
              <a:rPr lang="en-US" sz="3200" dirty="0">
                <a:latin typeface="Arial" panose="020B0604020202020204" pitchFamily="34" charset="0"/>
                <a:cs typeface="Kalimati" panose="00000400000000000000" pitchFamily="2"/>
              </a:rPr>
              <a:t>.</a:t>
            </a:r>
            <a:r>
              <a:rPr lang="ne-NP" sz="3200" dirty="0">
                <a:latin typeface="Arial" panose="020B0604020202020204" pitchFamily="34" charset="0"/>
                <a:cs typeface="Kalimati" panose="00000400000000000000" pitchFamily="2"/>
              </a:rPr>
              <a:t> लक्ष्यहरु कार्यान्वयनको लागि साझेदारी </a:t>
            </a:r>
            <a:r>
              <a:rPr lang="ne-NP" sz="3200" b="0" i="0" u="none" strike="noStrike" dirty="0">
                <a:effectLst/>
                <a:latin typeface="Arial" panose="020B0604020202020204" pitchFamily="34" charset="0"/>
                <a:cs typeface="Kalimati" panose="00000400000000000000" pitchFamily="2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1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5228" y="0"/>
            <a:ext cx="8229600" cy="952500"/>
          </a:xfrm>
        </p:spPr>
        <p:txBody>
          <a:bodyPr>
            <a:normAutofit/>
          </a:bodyPr>
          <a:lstStyle/>
          <a:p>
            <a:pPr algn="ctr"/>
            <a:r>
              <a:rPr lang="ne-NP" sz="3600" dirty="0">
                <a:solidFill>
                  <a:srgbClr val="002060"/>
                </a:solidFill>
                <a:cs typeface="Kalimati" panose="00000400000000000000" pitchFamily="2"/>
              </a:rPr>
              <a:t>दिगो विकासका लक्ष्यहरू</a:t>
            </a:r>
            <a:endParaRPr lang="en-US" sz="3600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369" y="476250"/>
            <a:ext cx="11973261" cy="53339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संयुक्त राष्ट्र संघले १७ वटा लक्ष्य, १६९ वटा परिमाणात्मक लक्ष्य र  २३४ सूचकहरू तय गरेको छ।</a:t>
            </a:r>
          </a:p>
          <a:p>
            <a:pPr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नेपालले २४५ सूचकहरु थप गरेर ४७९ सूचक सहितको १५ वर्षे मार्गचित्र तयार गरेको छ। </a:t>
            </a:r>
          </a:p>
          <a:p>
            <a:pPr algn="just"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यी लक्ष्यहरू हासिल गर्न नेपालको शासकीय संरचना अनुसार सबै तहका सरकारहरू (संघ, प्रदेश र स्थानीय तह) ले सहकार्य गर्न जरुरी छ। </a:t>
            </a:r>
          </a:p>
          <a:p>
            <a:pPr algn="just">
              <a:lnSpc>
                <a:spcPct val="150000"/>
              </a:lnSpc>
            </a:pPr>
            <a:r>
              <a:rPr lang="ne-NP" dirty="0">
                <a:cs typeface="Kalimati" panose="00000400000000000000" pitchFamily="2"/>
              </a:rPr>
              <a:t>दिगो विकास लक्ष्य संघ र प्रदेश हुँदै स्थानीय तहका योजनामा पनि आन्तरिकीकरण गर्ने प्रयास भएका छन्।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83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CAC89-C0F6-DA19-5F28-AD5A46EB0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नेपालमा दिगो विकास लक्ष्य कार्य</a:t>
            </a:r>
            <a:r>
              <a:rPr lang="ne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ा</a:t>
            </a:r>
            <a:r>
              <a:rPr lang="en-NP" sz="3600" dirty="0">
                <a:solidFill>
                  <a:srgbClr val="002060"/>
                </a:solidFill>
                <a:latin typeface="Kalimati" pitchFamily="2" charset="0"/>
                <a:cs typeface="Kalimati" pitchFamily="2" charset="0"/>
              </a:rPr>
              <a:t>न्वयनको विकास क्रम</a:t>
            </a:r>
          </a:p>
        </p:txBody>
      </p:sp>
    </p:spTree>
    <p:extLst>
      <p:ext uri="{BB962C8B-B14F-4D97-AF65-F5344CB8AC3E}">
        <p14:creationId xmlns:p14="http://schemas.microsoft.com/office/powerpoint/2010/main" val="183221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B19BF-0000-459F-A5E0-DC252283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92000" cy="491844"/>
          </a:xfrm>
        </p:spPr>
        <p:txBody>
          <a:bodyPr>
            <a:noAutofit/>
          </a:bodyPr>
          <a:lstStyle/>
          <a:p>
            <a:pPr algn="ctr"/>
            <a:r>
              <a:rPr lang="ne-NP" sz="3200" b="1" dirty="0">
                <a:solidFill>
                  <a:srgbClr val="002060"/>
                </a:solidFill>
                <a:cs typeface="Kalimati" panose="00000400000000000000" pitchFamily="2"/>
              </a:rPr>
              <a:t>नेपालमा दिगो विकास लक्ष्य कार्यान्वयनको विकास क्रम</a:t>
            </a:r>
            <a:endParaRPr lang="en-US" sz="3200" b="1" dirty="0">
              <a:solidFill>
                <a:srgbClr val="002060"/>
              </a:solidFill>
              <a:cs typeface="Kalimati" panose="00000400000000000000" pitchFamily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0F76-F524-4414-8EEC-4828D00E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6482"/>
            <a:ext cx="12191999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सन् २०१५ मा दिगो विकास लक्ष्यको प्रारम्भिक प्रतिवेदन तयार गरी संयुक्त राष्ट्र संघमा पेश। </a:t>
            </a:r>
          </a:p>
          <a:p>
            <a:pPr>
              <a:lnSpc>
                <a:spcPct val="150000"/>
              </a:lnSpc>
            </a:pPr>
            <a:r>
              <a:rPr lang="ne-NP" sz="3200" dirty="0">
                <a:cs typeface="Kalimati" panose="00000400000000000000" pitchFamily="2"/>
              </a:rPr>
              <a:t>सन्</a:t>
            </a:r>
            <a:r>
              <a:rPr lang="en-NP" sz="3200" dirty="0">
                <a:cs typeface="Kalimati" panose="00000400000000000000" pitchFamily="2"/>
              </a:rPr>
              <a:t> २०१५ देखि नै दिगो विकास लक्ष्यलाई आ</a:t>
            </a:r>
            <a:r>
              <a:rPr lang="ne-NP" sz="3200" dirty="0">
                <a:cs typeface="Kalimati" panose="00000400000000000000" pitchFamily="2"/>
              </a:rPr>
              <a:t>व</a:t>
            </a:r>
            <a:r>
              <a:rPr lang="en-NP" sz="3200" dirty="0">
                <a:cs typeface="Kalimati" panose="00000400000000000000" pitchFamily="2"/>
              </a:rPr>
              <a:t>धिक विकास योजनामा समा</a:t>
            </a:r>
            <a:r>
              <a:rPr lang="ne-NP" sz="3200" dirty="0">
                <a:cs typeface="Kalimati" panose="00000400000000000000" pitchFamily="2"/>
              </a:rPr>
              <a:t>वेश</a:t>
            </a:r>
            <a:r>
              <a:rPr lang="en-NP" sz="3200" dirty="0">
                <a:cs typeface="Kalimati" panose="00000400000000000000" pitchFamily="2"/>
              </a:rPr>
              <a:t> गर्ने प्रक्रिया प्रारम्भ। </a:t>
            </a:r>
          </a:p>
          <a:p>
            <a:pPr>
              <a:lnSpc>
                <a:spcPct val="150000"/>
              </a:lnSpc>
            </a:pPr>
            <a:r>
              <a:rPr lang="en-NP" sz="3200" dirty="0">
                <a:cs typeface="Kalimati" panose="00000400000000000000" pitchFamily="2"/>
              </a:rPr>
              <a:t>१४ औ</a:t>
            </a:r>
            <a:r>
              <a:rPr lang="ne-NP" sz="3200" dirty="0">
                <a:cs typeface="Kalimati" panose="00000400000000000000" pitchFamily="2"/>
              </a:rPr>
              <a:t>ं</a:t>
            </a:r>
            <a:r>
              <a:rPr lang="en-NP" sz="3200" dirty="0">
                <a:cs typeface="Kalimati" panose="00000400000000000000" pitchFamily="2"/>
              </a:rPr>
              <a:t> त्रि</a:t>
            </a:r>
            <a:r>
              <a:rPr lang="ne-NP" sz="3200" dirty="0">
                <a:cs typeface="Kalimati" panose="00000400000000000000" pitchFamily="2"/>
              </a:rPr>
              <a:t>वर्षी</a:t>
            </a:r>
            <a:r>
              <a:rPr lang="en-NP" sz="3200" dirty="0">
                <a:cs typeface="Kalimati" panose="00000400000000000000" pitchFamily="2"/>
              </a:rPr>
              <a:t>य राष्ट्रिय </a:t>
            </a:r>
            <a:r>
              <a:rPr lang="ne-NP" sz="3200" dirty="0">
                <a:cs typeface="Kalimati" panose="00000400000000000000" pitchFamily="2"/>
              </a:rPr>
              <a:t>आवधिक</a:t>
            </a:r>
            <a:r>
              <a:rPr lang="en-NP" sz="3200" dirty="0">
                <a:cs typeface="Kalimati" panose="00000400000000000000" pitchFamily="2"/>
              </a:rPr>
              <a:t> विकास योजना र १५ औ</a:t>
            </a:r>
            <a:r>
              <a:rPr lang="ne-NP" sz="3200" dirty="0">
                <a:cs typeface="Kalimati" panose="00000400000000000000" pitchFamily="2"/>
              </a:rPr>
              <a:t>ं</a:t>
            </a:r>
            <a:r>
              <a:rPr lang="en-NP" sz="3200" dirty="0">
                <a:cs typeface="Kalimati" panose="00000400000000000000" pitchFamily="2"/>
              </a:rPr>
              <a:t> पञ्च</a:t>
            </a:r>
            <a:r>
              <a:rPr lang="ne-NP" sz="3200" dirty="0">
                <a:cs typeface="Kalimati" panose="00000400000000000000" pitchFamily="2"/>
              </a:rPr>
              <a:t>वर्षी</a:t>
            </a:r>
            <a:r>
              <a:rPr lang="en-NP" sz="3200" dirty="0">
                <a:cs typeface="Kalimati" panose="00000400000000000000" pitchFamily="2"/>
              </a:rPr>
              <a:t>य </a:t>
            </a:r>
            <a:r>
              <a:rPr lang="ne-NP" sz="3200" dirty="0">
                <a:cs typeface="Kalimati" panose="00000400000000000000" pitchFamily="2"/>
              </a:rPr>
              <a:t>आवधिक</a:t>
            </a:r>
            <a:r>
              <a:rPr lang="en-NP" sz="3200" dirty="0">
                <a:cs typeface="Kalimati" panose="00000400000000000000" pitchFamily="2"/>
              </a:rPr>
              <a:t> विकास योजनामा दिगो विकास लक्ष्य आन्तरिकीकरण ।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3446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6322</Words>
  <Application>Microsoft Office PowerPoint</Application>
  <PresentationFormat>Widescreen</PresentationFormat>
  <Paragraphs>2278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Calibri</vt:lpstr>
      <vt:lpstr>Calibri Light</vt:lpstr>
      <vt:lpstr>Kalimati</vt:lpstr>
      <vt:lpstr>Mukta</vt:lpstr>
      <vt:lpstr>Preeti</vt:lpstr>
      <vt:lpstr>Office Theme</vt:lpstr>
      <vt:lpstr>गण्डकी प्रदेशमा दिगो विकास लक्ष्य कार्यान्वयनको अवस्था</vt:lpstr>
      <vt:lpstr>यस प्रस्तुतिमा समावेश भएका विषय</vt:lpstr>
      <vt:lpstr>विश्‍वमा विकास अवधारणामा आएको परिवर्तन</vt:lpstr>
      <vt:lpstr>PowerPoint Presentation</vt:lpstr>
      <vt:lpstr>दिगो विकास लक्ष्यहरू</vt:lpstr>
      <vt:lpstr>दिगो विकास लक्ष्यहरु </vt:lpstr>
      <vt:lpstr>दिगो विकासका लक्ष्यहरू</vt:lpstr>
      <vt:lpstr>PowerPoint Presentation</vt:lpstr>
      <vt:lpstr>नेपालमा दिगो विकास लक्ष्य कार्यान्वयनको विकास क्रम</vt:lpstr>
      <vt:lpstr>नेपालमा दिगो विकास लक्ष्य कार्यान्वयनको विकास क्रम</vt:lpstr>
      <vt:lpstr>नेपालमा दिगो विकास लक्ष्य कार्यान्वयनको विकास क्रम</vt:lpstr>
      <vt:lpstr>नेपालमा दिगो विकास लक्ष्य कार्यान्वयनको विकास क्रम</vt:lpstr>
      <vt:lpstr>नेपालमा दिगो विकास लक्ष्य कार्यान्वयनको विकास क्रम</vt:lpstr>
      <vt:lpstr>नेपालमा दिगो विकास लक्ष्यका बन्दै गरेका दस्तावेजहरु </vt:lpstr>
      <vt:lpstr>PowerPoint Presentation</vt:lpstr>
      <vt:lpstr>दिगो विकास लक्ष्य कार्यान्वयन गर्न संगठन संरचना</vt:lpstr>
      <vt:lpstr>दिगो विकास लक्ष्य कार्यान्वयन गर्न संगठन संरचना</vt:lpstr>
      <vt:lpstr>दिगो विकास लक्ष्य कार्यान्वयन गर्न संगठन संरचना</vt:lpstr>
      <vt:lpstr>PowerPoint Presentation</vt:lpstr>
      <vt:lpstr>  लक्ष्य १ – हरेक क्षेत्रमा रहेको सबै स्वरूपहरूको गरिबीको अन्त्य गर्ने । </vt:lpstr>
      <vt:lpstr>  लक्ष्य १ – हरेक क्षेत्रमा रहेको सबै स्वरूपहरूको गरिबीको अन्त्य गर्ने । </vt:lpstr>
      <vt:lpstr>  लक्ष्य १ – हरेक क्षेत्रमा रहेको सबै स्वरूपहरूको गरिबीको अन्त्य गर्ने । </vt:lpstr>
      <vt:lpstr> लक्ष्य २ – भोखमरी अन्त्य गर्ने, खाद्य सुरक्षा र उन्नत पोषण प्राप्त गर्ने र दिगो कृषि प्रवर्द्धन गर्ने । </vt:lpstr>
      <vt:lpstr> लक्ष्य २ – भोखमरी अन्त्य गर्ने, खाद्य सुरक्षा र उन्नत पोषण प्राप्त गर्ने र दिगो कृषि प्रवर्द्धन गर्ने । </vt:lpstr>
      <vt:lpstr> लक्ष्य २ – भोखमरी अन्त्य गर्ने, खाद्य सुरक्षा र उन्नत पोषण प्राप्त गर्ने र दिगो कृषि प्रवर्द्धन गर्ने । </vt:lpstr>
      <vt:lpstr>   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  </vt:lpstr>
      <vt:lpstr>   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  </vt:lpstr>
      <vt:lpstr>   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  </vt:lpstr>
      <vt:lpstr>   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  </vt:lpstr>
      <vt:lpstr>   लक्ष्य ३ – सबै उमेर समूहका व्यक्तिका लागि स्वस्थ जीवनको सुनिश्चितता गर्दै समृद्ध जीवनस्तर प्रवर्धन गर्ने ।  </vt:lpstr>
      <vt:lpstr>    लक्ष्य ४–  समावेशी तथा गुणात्मक शिक्षा सुनिश्चित गर्दै सबैका लागि आजीवन सिकाइका अवसरहरू प्रवर्धन गर्ने ।   </vt:lpstr>
      <vt:lpstr>    लक्ष्य ४–  समावेशी तथा गुणात्मक शिक्षा सुनिश्चित गर्दै सबैका लागि आजीवन सिकाइका अवसरहरू प्रवर्धन गर्ने ।   </vt:lpstr>
      <vt:lpstr>    लक्ष्य ४–  समावेशी तथा गुणात्मक शिक्षा सुनिश्चित गर्दै सबैका लागि आजीवन सिकाइका अवसरहरू प्रवर्धन गर्ने ।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भाबि कार्यदिशा बिषयगत मन्त्रालय र निकायले सम्बन्धित लक्ष्य र सूचक प्राप्ति बारे आबश्यक कार्यगर्ने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दिगो विकास लक्ष्य कार्यन्वयनको अबस्था</dc:title>
  <dc:creator>Giridhari Paudel</dc:creator>
  <cp:lastModifiedBy>Ram Prasad Wagle</cp:lastModifiedBy>
  <cp:revision>150</cp:revision>
  <cp:lastPrinted>2023-03-15T03:57:08Z</cp:lastPrinted>
  <dcterms:created xsi:type="dcterms:W3CDTF">2023-03-11T03:27:16Z</dcterms:created>
  <dcterms:modified xsi:type="dcterms:W3CDTF">2023-03-16T10:35:38Z</dcterms:modified>
</cp:coreProperties>
</file>